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7">
  <p:sldMasterIdLst>
    <p:sldMasterId id="2147483648" r:id="rId1"/>
  </p:sldMasterIdLst>
  <p:notesMasterIdLst>
    <p:notesMasterId r:id="rId33"/>
  </p:notesMasterIdLst>
  <p:handoutMasterIdLst>
    <p:handoutMasterId r:id="rId34"/>
  </p:handoutMasterIdLst>
  <p:sldIdLst>
    <p:sldId id="536" r:id="rId2"/>
    <p:sldId id="483" r:id="rId3"/>
    <p:sldId id="482" r:id="rId4"/>
    <p:sldId id="474" r:id="rId5"/>
    <p:sldId id="583" r:id="rId6"/>
    <p:sldId id="503" r:id="rId7"/>
    <p:sldId id="565" r:id="rId8"/>
    <p:sldId id="498" r:id="rId9"/>
    <p:sldId id="499" r:id="rId10"/>
    <p:sldId id="603" r:id="rId11"/>
    <p:sldId id="501" r:id="rId12"/>
    <p:sldId id="563" r:id="rId13"/>
    <p:sldId id="553" r:id="rId14"/>
    <p:sldId id="496" r:id="rId15"/>
    <p:sldId id="489" r:id="rId16"/>
    <p:sldId id="564" r:id="rId17"/>
    <p:sldId id="488" r:id="rId18"/>
    <p:sldId id="470" r:id="rId19"/>
    <p:sldId id="606" r:id="rId20"/>
    <p:sldId id="622" r:id="rId21"/>
    <p:sldId id="604" r:id="rId22"/>
    <p:sldId id="633" r:id="rId23"/>
    <p:sldId id="632" r:id="rId24"/>
    <p:sldId id="605" r:id="rId25"/>
    <p:sldId id="584" r:id="rId26"/>
    <p:sldId id="456" r:id="rId27"/>
    <p:sldId id="471" r:id="rId28"/>
    <p:sldId id="472" r:id="rId29"/>
    <p:sldId id="473" r:id="rId30"/>
    <p:sldId id="581" r:id="rId31"/>
    <p:sldId id="582" r:id="rId3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514">
          <p15:clr>
            <a:srgbClr val="A4A3A4"/>
          </p15:clr>
        </p15:guide>
        <p15:guide id="2" pos="31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00FF"/>
    <a:srgbClr val="3A70C0"/>
    <a:srgbClr val="CCFF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1" autoAdjust="0"/>
    <p:restoredTop sz="95488" autoAdjust="0"/>
  </p:normalViewPr>
  <p:slideViewPr>
    <p:cSldViewPr>
      <p:cViewPr varScale="1">
        <p:scale>
          <a:sx n="88" d="100"/>
          <a:sy n="88" d="100"/>
        </p:scale>
        <p:origin x="948" y="66"/>
      </p:cViewPr>
      <p:guideLst>
        <p:guide orient="horz" pos="2514"/>
        <p:guide pos="313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E15931E-1654-4B73-89B2-8E333D9C42E0}" type="doc">
      <dgm:prSet loTypeId="urn:microsoft.com/office/officeart/2005/8/layout/vList5" loCatId="list" qsTypeId="urn:microsoft.com/office/officeart/2005/8/quickstyle/simple1#1" qsCatId="simple" csTypeId="urn:microsoft.com/office/officeart/2005/8/colors/accent1_2#1" csCatId="accent1" phldr="0"/>
      <dgm:spPr/>
      <dgm:t>
        <a:bodyPr/>
        <a:lstStyle/>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t>
        <a:bodyPr/>
        <a:lstStyle/>
        <a:p>
          <a:endParaRPr lang="zh-CN" altLang="en-US"/>
        </a:p>
      </dgm:t>
    </dgm:pt>
  </dgm:ptLst>
  <dgm:cxnLst>
    <dgm:cxn modelId="{CBEFE1CD-1A4D-4498-BD0B-D9EF4F8B7B59}" type="presOf" srcId="{2E15931E-1654-4B73-89B2-8E333D9C42E0}" destId="{D5935282-3C7C-4F88-A1AE-C27DB8591514}"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DF105-2BB0-474D-87AE-CC5127ABD03B}" type="datetimeFigureOut">
              <a:rPr lang="zh-CN" altLang="en-US" smtClean="0"/>
              <a:t>2018/1/7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2F241A-2BF7-45B5-B0EA-5B3F3E158348}" type="slidenum">
              <a:rPr lang="zh-CN" altLang="en-US" smtClean="0"/>
              <a:t>‹#›</a:t>
            </a:fld>
            <a:endParaRPr lang="zh-CN" altLang="en-US"/>
          </a:p>
        </p:txBody>
      </p:sp>
    </p:spTree>
    <p:extLst>
      <p:ext uri="{BB962C8B-B14F-4D97-AF65-F5344CB8AC3E}">
        <p14:creationId xmlns:p14="http://schemas.microsoft.com/office/powerpoint/2010/main" val="9174563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ea typeface="宋体" panose="02010600030101010101" pitchFamily="2" charset="-122"/>
              </a:defRPr>
            </a:lvl1pPr>
          </a:lstStyle>
          <a:p>
            <a:pPr>
              <a:defRPr/>
            </a:pPr>
            <a:fld id="{5ACC19A4-4FEE-4FAA-B781-2F0620F1DD9D}" type="datetimeFigureOut">
              <a:rPr lang="zh-CN" altLang="en-US"/>
              <a:t>2018/1/7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ea typeface="宋体" panose="02010600030101010101" pitchFamily="2" charset="-122"/>
              </a:defRPr>
            </a:lvl1pPr>
          </a:lstStyle>
          <a:p>
            <a:pPr>
              <a:defRPr/>
            </a:pPr>
            <a:fld id="{25B90781-8F33-4817-9135-69A6D6E7B614}" type="slidenum">
              <a:rPr lang="zh-CN" altLang="en-US"/>
              <a:t>‹#›</a:t>
            </a:fld>
            <a:endParaRPr lang="zh-CN" altLang="en-US"/>
          </a:p>
        </p:txBody>
      </p:sp>
    </p:spTree>
    <p:extLst>
      <p:ext uri="{BB962C8B-B14F-4D97-AF65-F5344CB8AC3E}">
        <p14:creationId xmlns:p14="http://schemas.microsoft.com/office/powerpoint/2010/main" val="377667731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04547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10</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66767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11</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40949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12</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43875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13</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34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r>
              <a:rPr lang="zh-CN" altLang="en-US" dirty="0" smtClean="0"/>
              <a:t>为了说明这个问题，我们考虑一个施加了单向拉伸的棒，此棒由线弹性材料组成，直到应力达到峰值，并且在此后的构型中线性软化。更进一步，我们假设在垂直于轴线方向有一条很窄的材料带，这个地方的强度比材料其他地方要稍低一些。从有限元的力</a:t>
            </a:r>
            <a:r>
              <a:rPr lang="en-US" altLang="zh-CN" dirty="0" smtClean="0"/>
              <a:t>-</a:t>
            </a:r>
            <a:r>
              <a:rPr lang="zh-CN" altLang="en-US" dirty="0" smtClean="0"/>
              <a:t>位移响应解显示出有很强的网格依赖性。清晰的显示出随着单元尺寸的减小，断裂所做的外部功不断减少。应变局部化被限制与一个单元厚度的一层上。能量耗散和失效单元的体积成正比，而不是断裂表面的面积，随着网格划分的细密，能量耗散趋于</a:t>
            </a:r>
            <a:r>
              <a:rPr lang="en-US" altLang="zh-CN" dirty="0" smtClean="0"/>
              <a:t>0.</a:t>
            </a:r>
          </a:p>
          <a:p>
            <a:pPr marL="171450" indent="-171450">
              <a:buFont typeface="Wingdings" panose="05000000000000000000" pitchFamily="2" charset="2"/>
              <a:buNone/>
            </a:pPr>
            <a:r>
              <a:rPr lang="zh-CN" altLang="en-US" dirty="0" smtClean="0"/>
              <a:t>为了纠正这个行为，我们使用裂纹带模型，在这个模型中，断裂被做成一个平行的密集分布的微裂纹带（一个弄脏的裂纹带）在这个模型中，强度极限应变ef并不是固定的而是按照公式来调整，使得总的断裂能保持不变</a:t>
            </a:r>
            <a:r>
              <a:rPr lang="en-US" altLang="zh-CN" dirty="0" smtClean="0"/>
              <a:t>bao</a:t>
            </a:r>
            <a:r>
              <a:rPr lang="zh-CN" altLang="en-US" dirty="0" smtClean="0"/>
              <a:t>。</a:t>
            </a:r>
            <a:r>
              <a:rPr lang="en-US" altLang="zh-CN" dirty="0" smtClean="0"/>
              <a:t>(</a:t>
            </a:r>
            <a:r>
              <a:rPr lang="zh-CN" altLang="en-US" dirty="0" smtClean="0"/>
              <a:t>公式略</a:t>
            </a:r>
            <a:r>
              <a:rPr lang="en-US" altLang="zh-CN" dirty="0" smtClean="0"/>
              <a:t>)</a:t>
            </a:r>
          </a:p>
          <a:p>
            <a:pPr marL="171450" indent="-171450">
              <a:buFont typeface="Wingdings" panose="05000000000000000000" pitchFamily="2" charset="2"/>
              <a:buNone/>
            </a:pPr>
            <a:r>
              <a:rPr lang="zh-CN" altLang="en-US" dirty="0" smtClean="0"/>
              <a:t>   </a:t>
            </a:r>
            <a:r>
              <a:rPr lang="en-US" altLang="zh-CN" dirty="0" smtClean="0"/>
              <a:t>Lc</a:t>
            </a:r>
            <a:r>
              <a:rPr lang="zh-CN" altLang="en-US" dirty="0" smtClean="0"/>
              <a:t>为单元的特征长度，</a:t>
            </a:r>
            <a:r>
              <a:rPr lang="en-US" altLang="zh-CN" dirty="0" smtClean="0"/>
              <a:t>Gc</a:t>
            </a:r>
            <a:r>
              <a:rPr lang="zh-CN" altLang="en-US" dirty="0" smtClean="0"/>
              <a:t>是断裂能，这是一个材料性能，必须要被确定，</a:t>
            </a:r>
            <a:r>
              <a:rPr lang="en-US" altLang="zh-CN" dirty="0" smtClean="0"/>
              <a:t>Lc</a:t>
            </a:r>
            <a:r>
              <a:rPr lang="zh-CN" altLang="en-US" dirty="0" smtClean="0"/>
              <a:t>可以有不同的方法来计算</a:t>
            </a:r>
          </a:p>
          <a:p>
            <a:pPr marL="171450" indent="-171450">
              <a:buFont typeface="Wingdings" panose="05000000000000000000" pitchFamily="2" charset="2"/>
              <a:buNone/>
            </a:pPr>
            <a:endParaRPr lang="en-US" altLang="zh-CN"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14</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99568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15</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882067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16</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977234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17</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95257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18</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15497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19</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70795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21756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20</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081706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21</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744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22</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545778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23</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535657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24</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300544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25</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360953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26</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31572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27</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903228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28</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20926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29</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37633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3</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42013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30</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43239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31</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4829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4</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40737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5</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956929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6</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969250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t>7</a:t>
            </a:fld>
            <a:endParaRPr lang="en-US" altLang="zh-CN" smtClean="0">
              <a:solidFill>
                <a:prstClr val="black"/>
              </a:solidFill>
            </a:endParaRPr>
          </a:p>
        </p:txBody>
      </p:sp>
    </p:spTree>
    <p:extLst>
      <p:ext uri="{BB962C8B-B14F-4D97-AF65-F5344CB8AC3E}">
        <p14:creationId xmlns:p14="http://schemas.microsoft.com/office/powerpoint/2010/main" val="113871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8</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541668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9</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168804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ln>
        </p:spPr>
        <p:txBody>
          <a:bodyPr/>
          <a:lstStyle/>
          <a:p>
            <a:endParaRPr lang="zh-CN" altLang="en-US"/>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ln>
        </p:spPr>
        <p:txBody>
          <a:bodyPr/>
          <a:lstStyle/>
          <a:p>
            <a:endParaRPr lang="zh-CN" altLang="en-US"/>
          </a:p>
        </p:txBody>
      </p:sp>
      <p:pic>
        <p:nvPicPr>
          <p:cNvPr id="6" name="Picture 4096"/>
          <p:cNvPicPr>
            <a:picLocks noChangeAspect="1" noChangeArrowheads="1"/>
          </p:cNvPicPr>
          <p:nvPr userDrawn="1"/>
        </p:nvPicPr>
        <p:blipFill>
          <a:blip r:embed="rId2" cstate="print"/>
          <a:srcRect/>
          <a:stretch>
            <a:fillRect/>
          </a:stretch>
        </p:blipFill>
        <p:spPr bwMode="auto">
          <a:xfrm>
            <a:off x="6232525" y="239713"/>
            <a:ext cx="2454275" cy="777875"/>
          </a:xfrm>
          <a:prstGeom prst="rect">
            <a:avLst/>
          </a:prstGeom>
          <a:noFill/>
          <a:ln w="9525">
            <a:noFill/>
            <a:miter lim="800000"/>
            <a:headEnd/>
            <a:tailEnd/>
          </a:ln>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anose="05000000000000000000" pitchFamily="2" charset="2"/>
              <a:buNone/>
              <a:defRPr>
                <a:solidFill>
                  <a:schemeClr val="tx1"/>
                </a:solidFill>
              </a:defRPr>
            </a:lvl1pPr>
          </a:lstStyle>
          <a:p>
            <a:r>
              <a:rPr lang="zh-CN" altLang="en-US" dirty="0"/>
              <a:t>单击此处编辑母版副标题样式</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E3768A4F-D8CB-47E3-A168-17F81E2318B7}"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B58EAE8-4630-4045-9D68-1D8067A82632}"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D5694E1-5845-4E7F-9266-9A03D10CD5DF}"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EBF0D67-505E-4FBA-8655-BB82C3CE9AA5}"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FB949212-458C-45D8-9743-7C4CF2366A10}"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013F89CB-655E-4F0A-82F6-17CD14E148EF}" type="slidenum">
              <a:rPr lang="en-US" altLang="zh-CN"/>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0B520DB-02EC-4F00-BC00-C3D192600496}"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anose="02010609060101010101" pitchFamily="49" charset="-122"/>
                <a:ea typeface="楷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anose="05000000000000000000" pitchFamily="2" charset="2"/>
              <a:buChar char="ü"/>
              <a:defRPr/>
            </a:lvl1pPr>
            <a:lvl2pPr marL="669925" indent="-325755">
              <a:buClrTx/>
              <a:buFont typeface="Wingdings" panose="05000000000000000000" pitchFamily="2" charset="2"/>
              <a:buChar char="ü"/>
              <a:defRPr/>
            </a:lvl2pPr>
            <a:lvl3pPr marL="1022350" indent="-351155">
              <a:buClrTx/>
              <a:buFont typeface="Wingdings" panose="05000000000000000000" pitchFamily="2" charset="2"/>
              <a:buChar char="ü"/>
              <a:defRPr/>
            </a:lvl3pPr>
            <a:lvl4pPr marL="1339850" indent="-316230">
              <a:buClrTx/>
              <a:buFont typeface="Wingdings" panose="05000000000000000000" pitchFamily="2" charset="2"/>
              <a:buChar char="ü"/>
              <a:defRPr/>
            </a:lvl4pPr>
            <a:lvl5pPr marL="1681480" indent="-339725">
              <a:buClrTx/>
              <a:buFont typeface="Wingdings" panose="05000000000000000000" pitchFamily="2" charset="2"/>
              <a:buChar char="ü"/>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2EA7766-9A74-464A-9A62-AF2E5CE9E77E}"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2696AF1-F244-4257-9693-1D7638C31C3F}"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F811309-1709-4BBC-B2A8-C20D81A3BAC7}"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789AB63D-AC01-45A6-88E1-17A1FCD07E98}"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8D22F2C3-A723-403E-BE9E-20DD8F7C9E0E}"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00EF470B-E935-47C2-8719-C42F58B71F51}"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9D19243-491D-4D4A-A5E9-02C3592A7CED}"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6B79C9E-A771-4FC1-9E4F-CB52A1C666E6}"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mj-lt"/>
                <a:ea typeface="宋体" panose="02010600030101010101" pitchFamily="2" charset="-122"/>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atin typeface="+mj-lt"/>
                <a:ea typeface="宋体" panose="02010600030101010101" pitchFamily="2" charset="-122"/>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mj-lt"/>
                <a:ea typeface="宋体" panose="02010600030101010101" pitchFamily="2" charset="-122"/>
              </a:defRPr>
            </a:lvl1pPr>
          </a:lstStyle>
          <a:p>
            <a:pPr>
              <a:defRPr/>
            </a:pPr>
            <a:fld id="{790B43D7-818A-476B-9EBB-59A8A07A6EC8}" type="slidenum">
              <a:rPr lang="en-US" altLang="zh-CN"/>
              <a:t>‹#›</a:t>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ln>
        </p:spPr>
        <p:txBody>
          <a:bodyPr/>
          <a:lstStyle/>
          <a:p>
            <a:endParaRPr lang="zh-CN" altLang="en-US"/>
          </a:p>
        </p:txBody>
      </p:sp>
      <p:pic>
        <p:nvPicPr>
          <p:cNvPr id="1032" name="Picture 4096"/>
          <p:cNvPicPr>
            <a:picLocks noChangeAspect="1" noChangeArrowheads="1"/>
          </p:cNvPicPr>
          <p:nvPr userDrawn="1"/>
        </p:nvPicPr>
        <p:blipFill>
          <a:blip r:embed="rId17" cstate="print"/>
          <a:srcRect/>
          <a:stretch>
            <a:fillRect/>
          </a:stretch>
        </p:blipFill>
        <p:spPr bwMode="auto">
          <a:xfrm>
            <a:off x="6232525" y="239713"/>
            <a:ext cx="2454275" cy="777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4.wmf"/><Relationship Id="rId5" Type="http://schemas.openxmlformats.org/officeDocument/2006/relationships/oleObject" Target="../embeddings/oleObject7.bin"/><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36.wmf"/><Relationship Id="rId4"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14.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7.wmf"/><Relationship Id="rId11" Type="http://schemas.openxmlformats.org/officeDocument/2006/relationships/image" Target="../media/image42.png"/><Relationship Id="rId5" Type="http://schemas.openxmlformats.org/officeDocument/2006/relationships/oleObject" Target="../embeddings/oleObject10.bin"/><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38.wmf"/></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15.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4.png"/><Relationship Id="rId5" Type="http://schemas.openxmlformats.org/officeDocument/2006/relationships/image" Target="../media/image43.wmf"/><Relationship Id="rId4" Type="http://schemas.openxmlformats.org/officeDocument/2006/relationships/oleObject" Target="../embeddings/oleObject12.bin"/><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21.xml"/><Relationship Id="rId16"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2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67.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 Type="http://schemas.openxmlformats.org/officeDocument/2006/relationships/notesSlide" Target="../notesSlides/notesSlide22.xml"/><Relationship Id="rId16"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69.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68.png"/><Relationship Id="rId9" Type="http://schemas.openxmlformats.org/officeDocument/2006/relationships/image" Target="../media/image85.png"/><Relationship Id="rId14" Type="http://schemas.openxmlformats.org/officeDocument/2006/relationships/image" Target="../media/image90.png"/></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5.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tiff"/></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3.tiff"/><Relationship Id="rId4" Type="http://schemas.openxmlformats.org/officeDocument/2006/relationships/image" Target="../media/image102.png"/></Relationships>
</file>

<file path=ppt/slides/_rels/slide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106.png"/><Relationship Id="rId4" Type="http://schemas.openxmlformats.org/officeDocument/2006/relationships/image" Target="../media/image105.png"/></Relationships>
</file>

<file path=ppt/slides/_rels/slide29.xml.rels><?xml version="1.0" encoding="UTF-8" standalone="yes"?>
<Relationships xmlns="http://schemas.openxmlformats.org/package/2006/relationships"><Relationship Id="rId3" Type="http://schemas.openxmlformats.org/officeDocument/2006/relationships/image" Target="../media/image107.jpeg"/><Relationship Id="rId7" Type="http://schemas.openxmlformats.org/officeDocument/2006/relationships/image" Target="../media/image110.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60.png"/><Relationship Id="rId4" Type="http://schemas.openxmlformats.org/officeDocument/2006/relationships/image" Target="../media/image108.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8.tiff"/><Relationship Id="rId4" Type="http://schemas.openxmlformats.org/officeDocument/2006/relationships/image" Target="../media/image112.png"/><Relationship Id="rId9" Type="http://schemas.openxmlformats.org/officeDocument/2006/relationships/image" Target="../media/image117.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4.xml"/><Relationship Id="rId7" Type="http://schemas.openxmlformats.org/officeDocument/2006/relationships/image" Target="../media/image4.wmf"/><Relationship Id="rId12"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png"/><Relationship Id="rId5" Type="http://schemas.openxmlformats.org/officeDocument/2006/relationships/image" Target="../media/image3.wmf"/><Relationship Id="rId10" Type="http://schemas.openxmlformats.org/officeDocument/2006/relationships/image" Target="../media/image6.png"/><Relationship Id="rId4" Type="http://schemas.openxmlformats.org/officeDocument/2006/relationships/oleObject" Target="../embeddings/oleObject1.bin"/><Relationship Id="rId9" Type="http://schemas.openxmlformats.org/officeDocument/2006/relationships/image" Target="../media/image5.wmf"/></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20.png"/><Relationship Id="rId3" Type="http://schemas.openxmlformats.org/officeDocument/2006/relationships/notesSlide" Target="../notesSlides/notesSlide6.xml"/><Relationship Id="rId7" Type="http://schemas.openxmlformats.org/officeDocument/2006/relationships/image" Target="../media/image15.wmf"/><Relationship Id="rId12"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18.png"/><Relationship Id="rId5" Type="http://schemas.openxmlformats.org/officeDocument/2006/relationships/image" Target="../media/image14.wmf"/><Relationship Id="rId10" Type="http://schemas.openxmlformats.org/officeDocument/2006/relationships/image" Target="../media/image17.png"/><Relationship Id="rId4" Type="http://schemas.openxmlformats.org/officeDocument/2006/relationships/oleObject" Target="../embeddings/oleObject4.bin"/><Relationship Id="rId9" Type="http://schemas.openxmlformats.org/officeDocument/2006/relationships/image" Target="../media/image16.wmf"/><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0.png"/><Relationship Id="rId7" Type="http://schemas.openxmlformats.org/officeDocument/2006/relationships/image" Target="../media/image17.png"/><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6715" y="2367280"/>
            <a:ext cx="8517890" cy="1198880"/>
          </a:xfrm>
          <a:prstGeom prst="rect">
            <a:avLst/>
          </a:prstGeom>
          <a:noFill/>
        </p:spPr>
        <p:txBody>
          <a:bodyPr wrap="square" rtlCol="0">
            <a:spAutoFit/>
          </a:bodyPr>
          <a:lstStyle/>
          <a:p>
            <a:pPr algn="ctr"/>
            <a:r>
              <a:rPr lang="en-US" altLang="zh-CN" sz="3600">
                <a:latin typeface="Times New Roman" panose="02020603050405020304" pitchFamily="18" charset="0"/>
              </a:rPr>
              <a:t>Progressive damage analysis of Composite laminates with big cutouts</a:t>
            </a:r>
          </a:p>
        </p:txBody>
      </p:sp>
      <p:sp>
        <p:nvSpPr>
          <p:cNvPr id="5" name="文本框 4"/>
          <p:cNvSpPr txBox="1"/>
          <p:nvPr/>
        </p:nvSpPr>
        <p:spPr>
          <a:xfrm>
            <a:off x="6680200" y="4282440"/>
            <a:ext cx="2070735" cy="645160"/>
          </a:xfrm>
          <a:prstGeom prst="rect">
            <a:avLst/>
          </a:prstGeom>
          <a:noFill/>
        </p:spPr>
        <p:txBody>
          <a:bodyPr wrap="square" rtlCol="0">
            <a:spAutoFit/>
          </a:bodyPr>
          <a:lstStyle/>
          <a:p>
            <a:pPr algn="ctr"/>
            <a:r>
              <a:rPr lang="en-US" altLang="zh-CN"/>
              <a:t>Chu PengCheng</a:t>
            </a:r>
          </a:p>
          <a:p>
            <a:pPr algn="ctr"/>
            <a:r>
              <a:rPr lang="en-US" altLang="zh-CN"/>
              <a:t> 2018.01.10</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——in-situ effect</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sp>
        <p:nvSpPr>
          <p:cNvPr id="3074" name="文本框 3073"/>
          <p:cNvSpPr txBox="1"/>
          <p:nvPr/>
        </p:nvSpPr>
        <p:spPr>
          <a:xfrm>
            <a:off x="285750" y="1228090"/>
            <a:ext cx="7632700" cy="1876425"/>
          </a:xfrm>
          <a:prstGeom prst="rect">
            <a:avLst/>
          </a:prstGeom>
          <a:noFill/>
          <a:ln w="9525">
            <a:noFill/>
          </a:ln>
        </p:spPr>
        <p:txBody>
          <a:bodyPr wrap="square">
            <a:spAutoFit/>
          </a:bodyPr>
          <a:lstStyle/>
          <a:p>
            <a:pPr marL="0" indent="0">
              <a:buFont typeface="Wingdings" panose="05000000000000000000" pitchFamily="2" charset="2"/>
              <a:buNone/>
            </a:pPr>
            <a:r>
              <a:rPr lang="en-US" altLang="zh-CN" sz="1400" b="1" dirty="0"/>
              <a:t>Element choise:</a:t>
            </a:r>
          </a:p>
          <a:p>
            <a:pPr marL="285750" indent="-285750">
              <a:buFont typeface="Arial" panose="020B0604020202020204" pitchFamily="34" charset="0"/>
              <a:buChar char="•"/>
            </a:pPr>
            <a:r>
              <a:rPr lang="zh-CN" altLang="en-US" sz="1400" dirty="0">
                <a:latin typeface="宋体" panose="02010600030101010101" pitchFamily="2" charset="-122"/>
              </a:rPr>
              <a:t>conventional shell   (where only the shell reference surface is discretized只有壳参考面被离散)</a:t>
            </a:r>
          </a:p>
          <a:p>
            <a:pPr marL="285750" indent="-285750">
              <a:buFont typeface="Arial" panose="020B0604020202020204" pitchFamily="34" charset="0"/>
              <a:buChar char="•"/>
            </a:pPr>
            <a:r>
              <a:rPr lang="zh-CN" altLang="en-US" sz="1400" dirty="0">
                <a:latin typeface="宋体" panose="02010600030101010101" pitchFamily="2" charset="-122"/>
              </a:rPr>
              <a:t>continuum shell   (where a 3D volume is discretized but the kinematic behavior of the element is based on shell theory网格离散的是三维图形，但单元的动力学行为是基于壳理论计算的)(SC6R and SC8R) </a:t>
            </a:r>
          </a:p>
          <a:p>
            <a:pPr marL="285750" indent="-285750">
              <a:buFont typeface="Arial" panose="020B0604020202020204" pitchFamily="34" charset="0"/>
              <a:buChar char="•"/>
            </a:pPr>
            <a:r>
              <a:rPr lang="zh-CN" altLang="en-US" sz="1400" dirty="0">
                <a:latin typeface="宋体" panose="02010600030101010101" pitchFamily="2" charset="-122"/>
              </a:rPr>
              <a:t>solid element(C3D8R)</a:t>
            </a:r>
          </a:p>
          <a:p>
            <a:pPr marL="1905" indent="-1905"/>
            <a:endParaRPr lang="zh-CN" altLang="en-US" dirty="0">
              <a:latin typeface="Arial" panose="020B0604020202020204" pitchFamily="34" charset="0"/>
            </a:endParaRPr>
          </a:p>
        </p:txBody>
      </p:sp>
      <p:sp>
        <p:nvSpPr>
          <p:cNvPr id="4099" name="文本框 4098"/>
          <p:cNvSpPr txBox="1"/>
          <p:nvPr/>
        </p:nvSpPr>
        <p:spPr>
          <a:xfrm>
            <a:off x="358140" y="1464310"/>
            <a:ext cx="7901940" cy="1568450"/>
          </a:xfrm>
          <a:prstGeom prst="rect">
            <a:avLst/>
          </a:prstGeom>
          <a:solidFill>
            <a:schemeClr val="bg1"/>
          </a:solidFill>
          <a:ln w="9525">
            <a:noFill/>
          </a:ln>
        </p:spPr>
        <p:txBody>
          <a:bodyPr wrap="square" anchor="t">
            <a:spAutoFit/>
          </a:bodyPr>
          <a:lstStyle/>
          <a:p>
            <a:r>
              <a:rPr lang="zh-CN" altLang="en-US" sz="1200" dirty="0">
                <a:latin typeface="Arial" panose="020B0604020202020204" pitchFamily="34" charset="0"/>
              </a:rPr>
              <a:t>Continuum shell elements allow for:</a:t>
            </a:r>
            <a:endParaRPr lang="en-US" altLang="zh-CN" sz="1200" dirty="0">
              <a:latin typeface="Arial" panose="020B0604020202020204" pitchFamily="34" charset="0"/>
            </a:endParaRPr>
          </a:p>
          <a:p>
            <a:r>
              <a:rPr lang="zh-CN" altLang="en-US" sz="1200" dirty="0">
                <a:latin typeface="Arial" panose="020B0604020202020204" pitchFamily="34" charset="0"/>
              </a:rPr>
              <a:t>•  </a:t>
            </a:r>
            <a:r>
              <a:rPr lang="zh-CN" altLang="en-US" sz="1400" dirty="0">
                <a:latin typeface="Arial" panose="020B0604020202020204" pitchFamily="34" charset="0"/>
              </a:rPr>
              <a:t>同样适用于厚壳及薄壳</a:t>
            </a:r>
          </a:p>
          <a:p>
            <a:r>
              <a:rPr lang="zh-CN" altLang="en-US" sz="1400" dirty="0">
                <a:latin typeface="Arial" panose="020B0604020202020204" pitchFamily="34" charset="0"/>
              </a:rPr>
              <a:t>• 线性和非线性力学行为 (大变形及弹塑性材料的力学响应).</a:t>
            </a:r>
          </a:p>
          <a:p>
            <a:r>
              <a:rPr lang="zh-CN" altLang="en-US" sz="1400" dirty="0">
                <a:latin typeface="Arial" panose="020B0604020202020204" pitchFamily="34" charset="0"/>
              </a:rPr>
              <a:t>• 厚度渐变(单元为三维几何图形)</a:t>
            </a:r>
          </a:p>
          <a:p>
            <a:r>
              <a:rPr lang="zh-CN" altLang="en-US" sz="1400" dirty="0">
                <a:latin typeface="Arial" panose="020B0604020202020204" pitchFamily="34" charset="0"/>
              </a:rPr>
              <a:t>• 比常规壳更加精确的接触模型(考虑单元两边的接触及厚度变化)</a:t>
            </a:r>
          </a:p>
          <a:p>
            <a:r>
              <a:rPr lang="zh-CN" altLang="en-US" sz="1400" dirty="0">
                <a:latin typeface="Arial" panose="020B0604020202020204" pitchFamily="34" charset="0"/>
              </a:rPr>
              <a:t>• 堆叠。(在对复合材料层合板厚度方向上的模拟能得到更加精确的结果)</a:t>
            </a:r>
          </a:p>
          <a:p>
            <a:r>
              <a:rPr lang="zh-CN" altLang="en-US" sz="1400" dirty="0">
                <a:latin typeface="Arial" panose="020B0604020202020204" pitchFamily="34" charset="0"/>
              </a:rPr>
              <a:t> </a:t>
            </a:r>
          </a:p>
        </p:txBody>
      </p:sp>
      <p:pic>
        <p:nvPicPr>
          <p:cNvPr id="9" name="图片 8"/>
          <p:cNvPicPr>
            <a:picLocks noChangeAspect="1"/>
          </p:cNvPicPr>
          <p:nvPr/>
        </p:nvPicPr>
        <p:blipFill>
          <a:blip r:embed="rId3"/>
          <a:stretch>
            <a:fillRect/>
          </a:stretch>
        </p:blipFill>
        <p:spPr>
          <a:xfrm>
            <a:off x="1705610" y="3489325"/>
            <a:ext cx="4979035" cy="268351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16" name="表格 15"/>
          <p:cNvGraphicFramePr/>
          <p:nvPr/>
        </p:nvGraphicFramePr>
        <p:xfrm>
          <a:off x="305435" y="3297555"/>
          <a:ext cx="6396355" cy="2599055"/>
        </p:xfrm>
        <a:graphic>
          <a:graphicData uri="http://schemas.openxmlformats.org/drawingml/2006/table">
            <a:tbl>
              <a:tblPr firstRow="1" bandRow="1">
                <a:tableStyleId>{5C22544A-7EE6-4342-B048-85BDC9FD1C3A}</a:tableStyleId>
              </a:tblPr>
              <a:tblGrid>
                <a:gridCol w="913765"/>
                <a:gridCol w="913765"/>
                <a:gridCol w="913765"/>
                <a:gridCol w="913765"/>
                <a:gridCol w="913765"/>
                <a:gridCol w="913765"/>
                <a:gridCol w="913765"/>
              </a:tblGrid>
              <a:tr h="709295">
                <a:tc>
                  <a:txBody>
                    <a:bodyPr/>
                    <a:lstStyle/>
                    <a:p>
                      <a:pPr marL="0" lvl="0" indent="0" algn="ctr">
                        <a:buNone/>
                      </a:pPr>
                      <a:endParaRPr lang="zh-CN" altLang="en-US" sz="1400" b="1" dirty="0">
                        <a:solidFill>
                          <a:schemeClr val="bg1"/>
                        </a:solidFill>
                        <a:latin typeface="Calibri" panose="020F0502020204030204" charset="0"/>
                      </a:endParaRPr>
                    </a:p>
                  </a:txBody>
                  <a:tcPr marL="71755" marR="71755" marT="28575" marB="28575" anchor="ctr"/>
                </a:tc>
                <a:tc>
                  <a:txBody>
                    <a:bodyPr/>
                    <a:lstStyle/>
                    <a:p>
                      <a:pPr marL="0" lvl="0" indent="0" algn="ctr">
                        <a:buNone/>
                      </a:pPr>
                      <a:r>
                        <a:rPr lang="zh-CN" altLang="en-US" sz="1200" b="0" dirty="0">
                          <a:solidFill>
                            <a:srgbClr val="FFFFFF"/>
                          </a:solidFill>
                          <a:latin typeface="Calibri" panose="020F0502020204030204" charset="0"/>
                          <a:sym typeface="+mn-ea"/>
                        </a:rPr>
                        <a:t>单元划分方法</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ply1初始失效位移（mm）</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ply2初始失效位移（mm）</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ply11初始失效位移（mm）</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ply12初始失效位移（mm）</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拉伸极限载荷（N）</a:t>
                      </a:r>
                    </a:p>
                  </a:txBody>
                  <a:tcPr marL="71755" marR="71755" marT="28575" marB="28575" anchor="ctr"/>
                </a:tc>
              </a:tr>
              <a:tr h="281305">
                <a:tc rowSpan="3">
                  <a:txBody>
                    <a:bodyPr/>
                    <a:lstStyle/>
                    <a:p>
                      <a:pPr marL="0" lvl="0" indent="0" algn="ctr">
                        <a:buNone/>
                      </a:pPr>
                      <a:r>
                        <a:rPr lang="zh-CN" altLang="en-US" sz="1400" dirty="0">
                          <a:solidFill>
                            <a:schemeClr val="tx1"/>
                          </a:solidFill>
                          <a:latin typeface="Calibri" panose="020F0502020204030204" charset="0"/>
                          <a:sym typeface="+mn-ea"/>
                        </a:rPr>
                        <a:t>solid element</a:t>
                      </a:r>
                    </a:p>
                    <a:p>
                      <a:pPr marL="0" lvl="0" indent="0" algn="ctr">
                        <a:buNone/>
                      </a:pPr>
                      <a:r>
                        <a:rPr lang="zh-CN" altLang="en-US" sz="1400" dirty="0">
                          <a:solidFill>
                            <a:schemeClr val="tx1"/>
                          </a:solidFill>
                          <a:latin typeface="Calibri" panose="020F0502020204030204" charset="0"/>
                          <a:sym typeface="+mn-ea"/>
                        </a:rPr>
                        <a:t>(C3D8R)</a:t>
                      </a: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l" fontAlgn="auto">
                        <a:lnSpc>
                          <a:spcPct val="100000"/>
                        </a:lnSpc>
                        <a:buNone/>
                      </a:pPr>
                      <a:r>
                        <a:rPr lang="en-US" altLang="zh-CN" sz="1200" dirty="0">
                          <a:solidFill>
                            <a:srgbClr val="000000"/>
                          </a:solidFill>
                          <a:latin typeface="Times New Roman" panose="02020603050405020304" pitchFamily="18" charset="0"/>
                          <a:ea typeface="宋体" panose="02010600030101010101" pitchFamily="2" charset="-122"/>
                        </a:rPr>
                        <a:t>  </a:t>
                      </a:r>
                      <a:r>
                        <a:rPr lang="zh-CN" altLang="en-US" sz="1200" dirty="0">
                          <a:solidFill>
                            <a:srgbClr val="000000"/>
                          </a:solidFill>
                          <a:latin typeface="Times New Roman" panose="02020603050405020304" pitchFamily="18" charset="0"/>
                          <a:ea typeface="宋体" panose="02010600030101010101" pitchFamily="2" charset="-122"/>
                        </a:rPr>
                        <a:t>1层单元</a:t>
                      </a: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 0.75</a:t>
                      </a: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l" fontAlgn="auto">
                        <a:lnSpc>
                          <a:spcPct val="100000"/>
                        </a:lnSpc>
                        <a:buNone/>
                      </a:pPr>
                      <a:r>
                        <a:rPr lang="en-US" altLang="zh-CN"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lnSpc>
                          <a:spcPct val="100000"/>
                        </a:lnSpc>
                        <a:buNone/>
                      </a:pPr>
                      <a:r>
                        <a:rPr lang="en-US" altLang="zh-CN" sz="1400">
                          <a:solidFill>
                            <a:srgbClr val="000000"/>
                          </a:solidFill>
                          <a:latin typeface="宋体" panose="02010600030101010101" pitchFamily="2" charset="-122"/>
                          <a:ea typeface="宋体" panose="02010600030101010101" pitchFamily="2" charset="-122"/>
                        </a:rPr>
                        <a:t>29456.2</a:t>
                      </a:r>
                    </a:p>
                  </a:txBody>
                  <a:tcPr marL="71755" marR="71755" marT="28575" marB="28575" anchor="ctr"/>
                </a:tc>
              </a:tr>
              <a:tr h="270510">
                <a:tc vMerge="1">
                  <a:txBody>
                    <a:bodyPr/>
                    <a:lstStyle/>
                    <a:p>
                      <a:endParaRPr lang="zh-CN"/>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29516.4</a:t>
                      </a:r>
                    </a:p>
                  </a:txBody>
                  <a:tcPr marL="71755" marR="71755" marT="28575" marB="28575" anchor="ctr"/>
                </a:tc>
              </a:tr>
              <a:tr h="393065">
                <a:tc vMerge="1">
                  <a:txBody>
                    <a:bodyPr/>
                    <a:lstStyle/>
                    <a:p>
                      <a:endParaRPr lang="zh-CN"/>
                    </a:p>
                  </a:txBody>
                  <a:tcPr/>
                </a:tc>
                <a:tc>
                  <a:txBody>
                    <a:bodyPr/>
                    <a:lstStyle/>
                    <a:p>
                      <a:pPr marL="0" lvl="0" indent="0" algn="ctr">
                        <a:buNone/>
                      </a:pPr>
                      <a:r>
                        <a:rPr lang="zh-CN" altLang="en-US" sz="1200" dirty="0">
                          <a:solidFill>
                            <a:srgbClr val="000000"/>
                          </a:solidFill>
                          <a:latin typeface="Times New Roman" panose="02020603050405020304" pitchFamily="18" charset="0"/>
                          <a:ea typeface="宋体" panose="02010600030101010101" pitchFamily="2" charset="-122"/>
                        </a:rPr>
                        <a:t>meshpart</a:t>
                      </a:r>
                    </a:p>
                  </a:txBody>
                  <a:tcPr marL="71755" marR="71755" marT="28575" marB="28575" anchor="ctr"/>
                </a:tc>
                <a:tc>
                  <a:txBody>
                    <a:bodyPr/>
                    <a:lstStyle/>
                    <a:p>
                      <a:pPr marL="0" lvl="0" indent="0" algn="ctr">
                        <a:buNone/>
                      </a:pPr>
                      <a:r>
                        <a:rPr lang="en-US" altLang="zh-CN" sz="1400" dirty="0">
                          <a:solidFill>
                            <a:srgbClr val="000000"/>
                          </a:solidFill>
                          <a:latin typeface="宋体" panose="02010600030101010101" pitchFamily="2" charset="-122"/>
                          <a:ea typeface="宋体" panose="02010600030101010101" pitchFamily="2" charset="-122"/>
                        </a:rPr>
                        <a:t> </a:t>
                      </a:r>
                      <a:r>
                        <a:rPr lang="zh-CN" altLang="en-US" sz="1400" dirty="0">
                          <a:solidFill>
                            <a:srgbClr val="000000"/>
                          </a:solidFill>
                          <a:latin typeface="宋体" panose="02010600030101010101" pitchFamily="2" charset="-122"/>
                          <a:ea typeface="宋体" panose="02010600030101010101" pitchFamily="2" charset="-122"/>
                        </a:rPr>
                        <a:t>0.74</a:t>
                      </a: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0.68</a:t>
                      </a: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p>
                  </a:txBody>
                  <a:tcPr marL="71755" marR="71755" marT="28575" marB="28575" anchor="ctr"/>
                </a:tc>
                <a:tc>
                  <a:txBody>
                    <a:bodyPr/>
                    <a:lstStyle/>
                    <a:p>
                      <a:pPr marL="0" lvl="0" indent="0" algn="ctr">
                        <a:buNone/>
                      </a:pPr>
                      <a:r>
                        <a:rPr lang="en-US" altLang="zh-CN" sz="1400">
                          <a:solidFill>
                            <a:srgbClr val="000000"/>
                          </a:solidFill>
                          <a:latin typeface="宋体" panose="02010600030101010101" pitchFamily="2" charset="-122"/>
                          <a:ea typeface="宋体" panose="02010600030101010101" pitchFamily="2" charset="-122"/>
                        </a:rPr>
                        <a:t>26229.9</a:t>
                      </a:r>
                    </a:p>
                  </a:txBody>
                  <a:tcPr marL="71755" marR="71755" marT="28575" marB="28575" anchor="ctr"/>
                </a:tc>
              </a:tr>
              <a:tr h="270510">
                <a:tc rowSpan="3">
                  <a:txBody>
                    <a:bodyPr/>
                    <a:lstStyle/>
                    <a:p>
                      <a:pPr marL="0" lvl="0" indent="0" algn="ctr">
                        <a:buNone/>
                      </a:pPr>
                      <a:r>
                        <a:rPr lang="zh-CN" altLang="en-US" sz="1400" dirty="0">
                          <a:solidFill>
                            <a:schemeClr val="tx1"/>
                          </a:solidFill>
                          <a:latin typeface="Calibri" panose="020F0502020204030204" charset="0"/>
                          <a:sym typeface="+mn-ea"/>
                        </a:rPr>
                        <a:t>continum shell</a:t>
                      </a:r>
                    </a:p>
                    <a:p>
                      <a:pPr marL="0" lvl="0" indent="0" algn="ctr">
                        <a:buNone/>
                      </a:pPr>
                      <a:r>
                        <a:rPr lang="zh-CN" altLang="en-US" sz="1400" dirty="0">
                          <a:solidFill>
                            <a:schemeClr val="tx1"/>
                          </a:solidFill>
                          <a:latin typeface="Calibri" panose="020F0502020204030204" charset="0"/>
                          <a:sym typeface="+mn-ea"/>
                        </a:rPr>
                        <a:t>(SC8R)</a:t>
                      </a: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1层单元</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30501.7</a:t>
                      </a:r>
                    </a:p>
                  </a:txBody>
                  <a:tcPr marL="71755" marR="71755" marT="28575" marB="28575" anchor="ctr"/>
                </a:tc>
              </a:tr>
              <a:tr h="270510">
                <a:tc vMerge="1">
                  <a:txBody>
                    <a:bodyPr/>
                    <a:lstStyle/>
                    <a:p>
                      <a:endParaRPr lang="zh-CN"/>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0.57</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30140.8</a:t>
                      </a:r>
                    </a:p>
                  </a:txBody>
                  <a:tcPr marL="71755" marR="71755" marT="28575" marB="28575" anchor="ctr"/>
                </a:tc>
              </a:tr>
              <a:tr h="403860">
                <a:tc vMerge="1">
                  <a:txBody>
                    <a:bodyPr/>
                    <a:lstStyle/>
                    <a:p>
                      <a:endParaRPr lang="zh-CN"/>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meshpart</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0.74</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0.56</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0.68</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a:t>
                      </a: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26964.5</a:t>
                      </a:r>
                    </a:p>
                  </a:txBody>
                  <a:tcPr marL="71755" marR="71755" marT="28575" marB="28575" anchor="ctr"/>
                </a:tc>
              </a:tr>
            </a:tbl>
          </a:graphicData>
        </a:graphic>
      </p:graphicFrame>
      <p:sp>
        <p:nvSpPr>
          <p:cNvPr id="2" name="文本框 1"/>
          <p:cNvSpPr txBox="1"/>
          <p:nvPr/>
        </p:nvSpPr>
        <p:spPr>
          <a:xfrm>
            <a:off x="252095" y="1214755"/>
            <a:ext cx="8272780" cy="1168400"/>
          </a:xfrm>
          <a:prstGeom prst="rect">
            <a:avLst/>
          </a:prstGeom>
          <a:noFill/>
          <a:ln w="9525">
            <a:noFill/>
          </a:ln>
        </p:spPr>
        <p:txBody>
          <a:bodyPr wrap="square">
            <a:spAutoFit/>
          </a:bodyPr>
          <a:lstStyle/>
          <a:p>
            <a:pPr marL="0" indent="0">
              <a:buFont typeface="Arial" panose="020B0604020202020204" pitchFamily="34" charset="0"/>
              <a:buNone/>
            </a:pPr>
            <a:r>
              <a:rPr lang="en-US" altLang="zh-CN" sz="1400" b="1" dirty="0"/>
              <a:t>Modeling method</a:t>
            </a:r>
            <a:r>
              <a:rPr lang="zh-CN" altLang="en-US" sz="1400" b="1" dirty="0"/>
              <a:t>：</a:t>
            </a:r>
          </a:p>
          <a:p>
            <a:pPr marL="0" indent="0">
              <a:buFont typeface="Arial" panose="020B0604020202020204" pitchFamily="34" charset="0"/>
              <a:buNone/>
            </a:pPr>
            <a:endParaRPr lang="zh-CN" altLang="en-US" sz="1400" b="1" dirty="0"/>
          </a:p>
          <a:p>
            <a:pPr marL="171450" indent="-171450">
              <a:buFont typeface="Arial" panose="020B0604020202020204" pitchFamily="34" charset="0"/>
              <a:buChar char="•"/>
            </a:pPr>
            <a:r>
              <a:rPr lang="zh-CN" altLang="en-US" sz="1400" dirty="0">
                <a:latin typeface="Arial" panose="020B0604020202020204" pitchFamily="34" charset="0"/>
              </a:rPr>
              <a:t>在厚度方向上建立一层单元vs建立与层合板相同层数的单元</a:t>
            </a:r>
          </a:p>
          <a:p>
            <a:pPr marL="171450" indent="-171450">
              <a:buFont typeface="Arial" panose="020B0604020202020204" pitchFamily="34" charset="0"/>
              <a:buChar char="•"/>
            </a:pPr>
            <a:r>
              <a:rPr lang="zh-CN" altLang="en-US" sz="1400" dirty="0">
                <a:latin typeface="Arial" panose="020B0604020202020204" pitchFamily="34" charset="0"/>
              </a:rPr>
              <a:t>solid element （C3D8R）vs continuum shell element（SC8R）</a:t>
            </a:r>
          </a:p>
          <a:p>
            <a:pPr marL="171450" indent="-171450">
              <a:buFont typeface="Arial" panose="020B0604020202020204" pitchFamily="34" charset="0"/>
              <a:buChar char="•"/>
            </a:pPr>
            <a:r>
              <a:rPr lang="zh-CN" altLang="en-US" sz="1400" dirty="0">
                <a:latin typeface="Arial" panose="020B0604020202020204" pitchFamily="34" charset="0"/>
              </a:rPr>
              <a:t>不同建模方式的对比：meshpart vs composite layup</a:t>
            </a:r>
          </a:p>
        </p:txBody>
      </p:sp>
      <p:pic>
        <p:nvPicPr>
          <p:cNvPr id="4" name="图片 3"/>
          <p:cNvPicPr>
            <a:picLocks noChangeAspect="1"/>
          </p:cNvPicPr>
          <p:nvPr/>
        </p:nvPicPr>
        <p:blipFill>
          <a:blip r:embed="rId4"/>
          <a:stretch>
            <a:fillRect/>
          </a:stretch>
        </p:blipFill>
        <p:spPr>
          <a:xfrm>
            <a:off x="744855" y="2383155"/>
            <a:ext cx="3636010" cy="798195"/>
          </a:xfrm>
          <a:prstGeom prst="rect">
            <a:avLst/>
          </a:prstGeom>
          <a:noFill/>
          <a:ln w="9525">
            <a:noFill/>
          </a:ln>
        </p:spPr>
      </p:pic>
      <p:sp>
        <p:nvSpPr>
          <p:cNvPr id="6149" name="文本框 6148"/>
          <p:cNvSpPr txBox="1"/>
          <p:nvPr/>
        </p:nvSpPr>
        <p:spPr>
          <a:xfrm>
            <a:off x="5140325" y="2351405"/>
            <a:ext cx="3065145" cy="829945"/>
          </a:xfrm>
          <a:prstGeom prst="rect">
            <a:avLst/>
          </a:prstGeom>
          <a:noFill/>
          <a:ln w="9525">
            <a:noFill/>
          </a:ln>
        </p:spPr>
        <p:txBody>
          <a:bodyPr wrap="square">
            <a:spAutoFit/>
          </a:bodyPr>
          <a:lstStyle/>
          <a:p>
            <a:pPr indent="304800"/>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左图</a:t>
            </a:r>
            <a:r>
              <a:rPr lang="zh-CN" altLang="en-US" sz="1200" dirty="0">
                <a:latin typeface="宋体" panose="02010600030101010101" pitchFamily="2" charset="-122"/>
                <a:ea typeface="宋体" panose="02010600030101010101" pitchFamily="2" charset="-122"/>
                <a:sym typeface="宋体" panose="02010600030101010101" pitchFamily="2" charset="-122"/>
              </a:rPr>
              <a:t>为            铺层的层合板尺寸图，长度L为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203mm</a:t>
            </a:r>
            <a:r>
              <a:rPr lang="zh-CN" altLang="en-US" sz="1200" dirty="0">
                <a:latin typeface="宋体" panose="02010600030101010101" pitchFamily="2" charset="-122"/>
                <a:ea typeface="宋体" panose="02010600030101010101" pitchFamily="2" charset="-122"/>
                <a:sym typeface="宋体" panose="02010600030101010101" pitchFamily="2" charset="-122"/>
              </a:rPr>
              <a:t>，宽度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W</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25.4mm</a:t>
            </a:r>
            <a:r>
              <a:rPr lang="zh-CN" altLang="en-US" sz="1200" dirty="0">
                <a:latin typeface="宋体" panose="02010600030101010101" pitchFamily="2" charset="-122"/>
                <a:ea typeface="宋体" panose="02010600030101010101" pitchFamily="2" charset="-122"/>
                <a:sym typeface="宋体" panose="02010600030101010101" pitchFamily="2" charset="-122"/>
              </a:rPr>
              <a:t>，孔的直径</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D</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6.35mm</a:t>
            </a:r>
            <a:r>
              <a:rPr lang="zh-CN" altLang="en-US" sz="1200" dirty="0">
                <a:latin typeface="宋体" panose="02010600030101010101" pitchFamily="2" charset="-122"/>
                <a:ea typeface="宋体" panose="02010600030101010101" pitchFamily="2" charset="-122"/>
                <a:sym typeface="宋体" panose="02010600030101010101" pitchFamily="2" charset="-122"/>
              </a:rPr>
              <a:t>，单层层合板的厚度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h</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0.13mm</a:t>
            </a:r>
            <a:r>
              <a:rPr lang="zh-CN" altLang="en-US" sz="1200" dirty="0">
                <a:latin typeface="宋体" panose="02010600030101010101" pitchFamily="2" charset="-122"/>
                <a:ea typeface="宋体" panose="02010600030101010101" pitchFamily="2" charset="-122"/>
                <a:sym typeface="宋体" panose="02010600030101010101" pitchFamily="2" charset="-122"/>
              </a:rPr>
              <a:t>。</a:t>
            </a:r>
          </a:p>
        </p:txBody>
      </p:sp>
      <p:graphicFrame>
        <p:nvGraphicFramePr>
          <p:cNvPr id="6150" name="对象 6149"/>
          <p:cNvGraphicFramePr>
            <a:graphicFrameLocks noChangeAspect="1"/>
          </p:cNvGraphicFramePr>
          <p:nvPr/>
        </p:nvGraphicFramePr>
        <p:xfrm>
          <a:off x="6052185" y="2372995"/>
          <a:ext cx="833120" cy="238760"/>
        </p:xfrm>
        <a:graphic>
          <a:graphicData uri="http://schemas.openxmlformats.org/presentationml/2006/ole">
            <mc:AlternateContent xmlns:mc="http://schemas.openxmlformats.org/markup-compatibility/2006">
              <mc:Choice xmlns:v="urn:schemas-microsoft-com:vml" Requires="v">
                <p:oleObj spid="_x0000_s4159" r:id="rId5" imgW="800100" imgH="228600" progId="Equation.3">
                  <p:embed/>
                </p:oleObj>
              </mc:Choice>
              <mc:Fallback>
                <p:oleObj r:id="rId5" imgW="800100" imgH="228600" progId="Equation.3">
                  <p:embed/>
                  <p:pic>
                    <p:nvPicPr>
                      <p:cNvPr id="0" name="图片 3075"/>
                      <p:cNvPicPr/>
                      <p:nvPr/>
                    </p:nvPicPr>
                    <p:blipFill>
                      <a:blip r:embed="rId6"/>
                      <a:stretch>
                        <a:fillRect/>
                      </a:stretch>
                    </p:blipFill>
                    <p:spPr>
                      <a:xfrm>
                        <a:off x="6052185" y="2372995"/>
                        <a:ext cx="833120" cy="238760"/>
                      </a:xfrm>
                      <a:prstGeom prst="rect">
                        <a:avLst/>
                      </a:prstGeom>
                      <a:noFill/>
                      <a:ln w="38100">
                        <a:noFill/>
                        <a:miter/>
                      </a:ln>
                    </p:spPr>
                  </p:pic>
                </p:oleObj>
              </mc:Fallback>
            </mc:AlternateContent>
          </a:graphicData>
        </a:graphic>
      </p:graphicFrame>
      <p:sp>
        <p:nvSpPr>
          <p:cNvPr id="8332" name="文本框 8331"/>
          <p:cNvSpPr txBox="1"/>
          <p:nvPr/>
        </p:nvSpPr>
        <p:spPr>
          <a:xfrm>
            <a:off x="6701790" y="4556125"/>
            <a:ext cx="2007235" cy="521970"/>
          </a:xfrm>
          <a:prstGeom prst="rect">
            <a:avLst/>
          </a:prstGeom>
          <a:noFill/>
          <a:ln w="9525">
            <a:solidFill>
              <a:schemeClr val="accent5">
                <a:lumMod val="50000"/>
              </a:schemeClr>
            </a:solidFill>
          </a:ln>
        </p:spPr>
        <p:txBody>
          <a:bodyPr wrap="square">
            <a:spAutoFit/>
          </a:bodyPr>
          <a:lstStyle/>
          <a:p>
            <a:r>
              <a:rPr lang="en-US" altLang="zh-CN" sz="1400" dirty="0">
                <a:latin typeface="Arial" panose="020B0604020202020204" pitchFamily="34" charset="0"/>
              </a:rPr>
              <a:t>Test ultimate loading</a:t>
            </a:r>
            <a:r>
              <a:rPr lang="zh-CN" altLang="en-US" sz="1400" dirty="0">
                <a:latin typeface="Arial" panose="020B0604020202020204" pitchFamily="34" charset="0"/>
              </a:rPr>
              <a:t>：</a:t>
            </a:r>
          </a:p>
          <a:p>
            <a:r>
              <a:rPr lang="zh-CN" altLang="en-US" sz="1400" dirty="0">
                <a:latin typeface="Arial" panose="020B0604020202020204" pitchFamily="34" charset="0"/>
              </a:rPr>
              <a:t>28394.6</a:t>
            </a:r>
            <a:r>
              <a:rPr lang="en-US" altLang="zh-CN" sz="1400" dirty="0">
                <a:latin typeface="Arial" panose="020B0604020202020204" pitchFamily="34" charset="0"/>
              </a:rPr>
              <a:t>N</a:t>
            </a:r>
          </a:p>
        </p:txBody>
      </p:sp>
      <p:sp>
        <p:nvSpPr>
          <p:cNvPr id="8" name="文本框 7"/>
          <p:cNvSpPr txBox="1"/>
          <p:nvPr/>
        </p:nvSpPr>
        <p:spPr>
          <a:xfrm>
            <a:off x="252095" y="6062980"/>
            <a:ext cx="8712200" cy="521970"/>
          </a:xfrm>
          <a:prstGeom prst="rect">
            <a:avLst/>
          </a:prstGeom>
          <a:noFill/>
        </p:spPr>
        <p:txBody>
          <a:bodyPr wrap="square" rtlCol="0">
            <a:spAutoFit/>
          </a:bodyPr>
          <a:lstStyle/>
          <a:p>
            <a:r>
              <a:rPr lang="zh-CN" altLang="en-US" sz="1400"/>
              <a:t>Considering the efficiency and accuracy</a:t>
            </a:r>
            <a:r>
              <a:rPr lang="en-US" altLang="zh-CN" sz="1400"/>
              <a:t>, we use SC8R and composite layup to build the model in Abaqus,and mesh one element in the thickness direction.</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540" y="3794125"/>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19685" y="2183130"/>
            <a:ext cx="2222500" cy="59182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strain and undamaged stiffness matrix</a:t>
            </a:r>
          </a:p>
        </p:txBody>
      </p:sp>
      <p:sp>
        <p:nvSpPr>
          <p:cNvPr id="12" name="矩形 11"/>
          <p:cNvSpPr/>
          <p:nvPr/>
        </p:nvSpPr>
        <p:spPr>
          <a:xfrm>
            <a:off x="2739390" y="2477135"/>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damage variable d and</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p>
        </p:txBody>
      </p:sp>
      <p:graphicFrame>
        <p:nvGraphicFramePr>
          <p:cNvPr id="15" name="对象 14">
            <a:hlinkClick r:id="" action="ppaction://ole?verb=0"/>
          </p:cNvPr>
          <p:cNvGraphicFramePr>
            <a:graphicFrameLocks noChangeAspect="1"/>
          </p:cNvGraphicFramePr>
          <p:nvPr/>
        </p:nvGraphicFramePr>
        <p:xfrm>
          <a:off x="3892550" y="2774950"/>
          <a:ext cx="461645" cy="179070"/>
        </p:xfrm>
        <a:graphic>
          <a:graphicData uri="http://schemas.openxmlformats.org/presentationml/2006/ole">
            <mc:AlternateContent xmlns:mc="http://schemas.openxmlformats.org/markup-compatibility/2006">
              <mc:Choice xmlns:v="urn:schemas-microsoft-com:vml" Requires="v">
                <p:oleObj spid="_x0000_s5241" r:id="rId4" imgW="457200" imgH="177165" progId="Equation.KSEE3">
                  <p:embed/>
                </p:oleObj>
              </mc:Choice>
              <mc:Fallback>
                <p:oleObj r:id="rId4" imgW="457200" imgH="177165" progId="Equation.KSEE3">
                  <p:embed/>
                  <p:pic>
                    <p:nvPicPr>
                      <p:cNvPr id="0" name="图片 3073"/>
                      <p:cNvPicPr/>
                      <p:nvPr/>
                    </p:nvPicPr>
                    <p:blipFill>
                      <a:blip r:embed="rId5"/>
                      <a:stretch>
                        <a:fillRect/>
                      </a:stretch>
                    </p:blipFill>
                    <p:spPr>
                      <a:xfrm>
                        <a:off x="3892550" y="2774950"/>
                        <a:ext cx="461645" cy="179070"/>
                      </a:xfrm>
                      <a:prstGeom prst="rect">
                        <a:avLst/>
                      </a:prstGeom>
                    </p:spPr>
                  </p:pic>
                </p:oleObj>
              </mc:Fallback>
            </mc:AlternateContent>
          </a:graphicData>
        </a:graphic>
      </p:graphicFrame>
      <p:sp>
        <p:nvSpPr>
          <p:cNvPr id="5" name="矩形 4"/>
          <p:cNvSpPr/>
          <p:nvPr/>
        </p:nvSpPr>
        <p:spPr>
          <a:xfrm>
            <a:off x="135255" y="5131435"/>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calculate stress and </a:t>
            </a:r>
            <a:r>
              <a:rPr lang="en-US" altLang="zh-CN" sz="1400" b="1" smtClean="0">
                <a:ln>
                  <a:noFill/>
                </a:ln>
                <a:effectLst/>
                <a:latin typeface="Times New Roman" panose="02020603050405020304" pitchFamily="18" charset="0"/>
                <a:sym typeface="+mn-ea"/>
              </a:rPr>
              <a:t>Jacobian matrix</a:t>
            </a:r>
            <a:r>
              <a:rPr lang="en-US" altLang="zh-CN" sz="1400" smtClean="0">
                <a:ln>
                  <a:noFill/>
                </a:ln>
                <a:effectLst/>
                <a:latin typeface="Times New Roman" panose="02020603050405020304" pitchFamily="18" charset="0"/>
                <a:sym typeface="+mn-ea"/>
              </a:rPr>
              <a:t> ;update damage variable d </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0" name="直接箭头连接符 19"/>
          <p:cNvCxnSpPr>
            <a:stCxn id="4" idx="2"/>
            <a:endCxn id="27" idx="0"/>
          </p:cNvCxnSpPr>
          <p:nvPr/>
        </p:nvCxnSpPr>
        <p:spPr>
          <a:xfrm>
            <a:off x="1130935" y="2774950"/>
            <a:ext cx="0" cy="3371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21"/>
          <p:cNvSpPr txBox="1"/>
          <p:nvPr/>
        </p:nvSpPr>
        <p:spPr>
          <a:xfrm>
            <a:off x="1974850" y="3491865"/>
            <a:ext cx="1249045" cy="275590"/>
          </a:xfrm>
          <a:prstGeom prst="rect">
            <a:avLst/>
          </a:prstGeom>
          <a:noFill/>
        </p:spPr>
        <p:txBody>
          <a:bodyPr wrap="square" rtlCol="0">
            <a:spAutoFit/>
          </a:bodyPr>
          <a:lstStyle/>
          <a:p>
            <a:r>
              <a:rPr lang="en-US" altLang="zh-CN" sz="1200" dirty="0" smtClean="0">
                <a:latin typeface="Times New Roman" panose="02020603050405020304" pitchFamily="18" charset="0"/>
              </a:rPr>
              <a:t>damaged</a:t>
            </a:r>
            <a:endParaRPr lang="en-US" altLang="zh-CN" sz="1200" dirty="0">
              <a:latin typeface="Times New Roman" panose="02020603050405020304" pitchFamily="18" charset="0"/>
            </a:endParaRPr>
          </a:p>
        </p:txBody>
      </p:sp>
      <p:cxnSp>
        <p:nvCxnSpPr>
          <p:cNvPr id="23" name="直接箭头连接符 22"/>
          <p:cNvCxnSpPr>
            <a:stCxn id="2" idx="2"/>
          </p:cNvCxnSpPr>
          <p:nvPr/>
        </p:nvCxnSpPr>
        <p:spPr>
          <a:xfrm flipH="1">
            <a:off x="1115695" y="4759325"/>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7"/>
          <p:cNvSpPr txBox="1"/>
          <p:nvPr/>
        </p:nvSpPr>
        <p:spPr>
          <a:xfrm>
            <a:off x="-55245" y="4845050"/>
            <a:ext cx="1186180" cy="275590"/>
          </a:xfrm>
          <a:prstGeom prst="rect">
            <a:avLst/>
          </a:prstGeom>
          <a:noFill/>
        </p:spPr>
        <p:txBody>
          <a:bodyPr wrap="square" rtlCol="0">
            <a:spAutoFit/>
          </a:bodyPr>
          <a:lstStyle/>
          <a:p>
            <a:r>
              <a:rPr lang="en-US" altLang="zh-CN" sz="1200" dirty="0" smtClean="0">
                <a:latin typeface="Times New Roman" panose="02020603050405020304" pitchFamily="18" charset="0"/>
              </a:rPr>
              <a:t>undamaged </a:t>
            </a:r>
            <a:endParaRPr lang="en-US" altLang="zh-CN" sz="1200" dirty="0">
              <a:latin typeface="Times New Roman" panose="02020603050405020304" pitchFamily="18" charset="0"/>
            </a:endParaRPr>
          </a:p>
        </p:txBody>
      </p:sp>
      <p:cxnSp>
        <p:nvCxnSpPr>
          <p:cNvPr id="30" name="肘形连接符 29"/>
          <p:cNvCxnSpPr>
            <a:stCxn id="2" idx="3"/>
            <a:endCxn id="12" idx="0"/>
          </p:cNvCxnSpPr>
          <p:nvPr/>
        </p:nvCxnSpPr>
        <p:spPr>
          <a:xfrm flipV="1">
            <a:off x="2241550" y="2477135"/>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31" name="矩形 30"/>
          <p:cNvSpPr/>
          <p:nvPr/>
        </p:nvSpPr>
        <p:spPr>
          <a:xfrm>
            <a:off x="2722245" y="3767455"/>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a:t>
            </a:r>
            <a:r>
              <a:rPr lang="en-US" altLang="zh-CN" sz="1400" smtClean="0">
                <a:ln>
                  <a:noFill/>
                </a:ln>
                <a:effectLst/>
                <a:latin typeface="Times New Roman" panose="02020603050405020304" pitchFamily="18" charset="0"/>
                <a:sym typeface="+mn-ea"/>
              </a:rPr>
              <a:t>damaged stiffness matrix C</a:t>
            </a:r>
            <a:r>
              <a:rPr lang="en-US" altLang="zh-CN" sz="1400" baseline="-25000" smtClean="0">
                <a:ln>
                  <a:noFill/>
                </a:ln>
                <a:effectLst/>
                <a:latin typeface="Times New Roman" panose="02020603050405020304" pitchFamily="18" charset="0"/>
                <a:sym typeface="+mn-ea"/>
              </a:rPr>
              <a:t>d</a:t>
            </a:r>
            <a:endParaRPr kumimoji="0" lang="zh-CN" altLang="en-US" sz="14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32" name="直接箭头连接符 31"/>
          <p:cNvCxnSpPr>
            <a:stCxn id="12" idx="2"/>
            <a:endCxn id="31" idx="0"/>
          </p:cNvCxnSpPr>
          <p:nvPr/>
        </p:nvCxnSpPr>
        <p:spPr>
          <a:xfrm flipH="1">
            <a:off x="3609340" y="3112135"/>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3" name="直接箭头连接符 32"/>
          <p:cNvCxnSpPr>
            <a:stCxn id="31" idx="2"/>
          </p:cNvCxnSpPr>
          <p:nvPr/>
        </p:nvCxnSpPr>
        <p:spPr>
          <a:xfrm>
            <a:off x="3609340" y="4374515"/>
            <a:ext cx="26670" cy="7829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6" name="直接箭头连接符 5"/>
          <p:cNvCxnSpPr>
            <a:stCxn id="8" idx="2"/>
            <a:endCxn id="4" idx="0"/>
          </p:cNvCxnSpPr>
          <p:nvPr/>
        </p:nvCxnSpPr>
        <p:spPr>
          <a:xfrm>
            <a:off x="1117600" y="1682115"/>
            <a:ext cx="13335" cy="50101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8" name="文本框 7"/>
          <p:cNvSpPr txBox="1"/>
          <p:nvPr/>
        </p:nvSpPr>
        <p:spPr>
          <a:xfrm>
            <a:off x="64135" y="1375410"/>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zh-CN" sz="1400">
                <a:latin typeface="Times New Roman" panose="02020603050405020304" pitchFamily="18" charset="0"/>
              </a:rPr>
              <a:t>after each increment </a:t>
            </a:r>
          </a:p>
        </p:txBody>
      </p:sp>
      <p:sp>
        <p:nvSpPr>
          <p:cNvPr id="9" name="文本框 8"/>
          <p:cNvSpPr txBox="1"/>
          <p:nvPr/>
        </p:nvSpPr>
        <p:spPr>
          <a:xfrm>
            <a:off x="1406525" y="6068060"/>
            <a:ext cx="204152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a:latin typeface="Times New Roman" panose="02020603050405020304" pitchFamily="18" charset="0"/>
              </a:rPr>
              <a:t>quit UMAT,back to  main program</a:t>
            </a:r>
          </a:p>
        </p:txBody>
      </p:sp>
      <p:cxnSp>
        <p:nvCxnSpPr>
          <p:cNvPr id="10" name="直接箭头连接符 9"/>
          <p:cNvCxnSpPr>
            <a:stCxn id="5" idx="2"/>
          </p:cNvCxnSpPr>
          <p:nvPr/>
        </p:nvCxnSpPr>
        <p:spPr>
          <a:xfrm>
            <a:off x="2315845" y="5781675"/>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3" name="矩形 12"/>
          <p:cNvSpPr/>
          <p:nvPr/>
        </p:nvSpPr>
        <p:spPr>
          <a:xfrm>
            <a:off x="19685" y="1845310"/>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a:xfrm>
            <a:off x="447675" y="3112135"/>
            <a:ext cx="1366520" cy="35369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stress</a:t>
            </a:r>
          </a:p>
        </p:txBody>
      </p:sp>
      <p:cxnSp>
        <p:nvCxnSpPr>
          <p:cNvPr id="29" name="直接箭头连接符 28"/>
          <p:cNvCxnSpPr>
            <a:stCxn id="27" idx="2"/>
            <a:endCxn id="2" idx="0"/>
          </p:cNvCxnSpPr>
          <p:nvPr/>
        </p:nvCxnSpPr>
        <p:spPr>
          <a:xfrm flipH="1">
            <a:off x="1119505" y="3465830"/>
            <a:ext cx="11430" cy="32829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4" name="文本框 23"/>
          <p:cNvSpPr txBox="1"/>
          <p:nvPr/>
        </p:nvSpPr>
        <p:spPr>
          <a:xfrm>
            <a:off x="2739390" y="1477010"/>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altLang="zh-CN" sz="1800">
                <a:latin typeface="Times New Roman" panose="02020603050405020304" pitchFamily="18" charset="0"/>
                <a:sym typeface="+mn-ea"/>
              </a:rPr>
              <a:t>UMAT Flowchart</a:t>
            </a:r>
          </a:p>
        </p:txBody>
      </p:sp>
      <p:sp>
        <p:nvSpPr>
          <p:cNvPr id="3" name="文本框 2"/>
          <p:cNvSpPr txBox="1"/>
          <p:nvPr/>
        </p:nvSpPr>
        <p:spPr>
          <a:xfrm>
            <a:off x="103505" y="4066540"/>
            <a:ext cx="2028190" cy="521970"/>
          </a:xfrm>
          <a:prstGeom prst="rect">
            <a:avLst/>
          </a:prstGeom>
          <a:noFill/>
        </p:spPr>
        <p:txBody>
          <a:bodyPr wrap="none" rtlCol="0" anchor="t">
            <a:sp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checkout failure ( Hashin </a:t>
            </a:r>
          </a:p>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          criterion)</a:t>
            </a:r>
            <a:endParaRPr lang="zh-CN" altLang="en-US" sz="1400">
              <a:latin typeface="Times New Roman" panose="02020603050405020304" pitchFamily="18" charset="0"/>
            </a:endParaRPr>
          </a:p>
        </p:txBody>
      </p:sp>
      <p:sp>
        <p:nvSpPr>
          <p:cNvPr id="14" name="灯片编号占位符 13"/>
          <p:cNvSpPr>
            <a:spLocks noGrp="1"/>
          </p:cNvSpPr>
          <p:nvPr>
            <p:ph type="sldNum" sz="quarter" idx="12"/>
          </p:nvPr>
        </p:nvSpPr>
        <p:spPr/>
        <p:txBody>
          <a:bodyPr/>
          <a:lstStyle/>
          <a:p>
            <a:pPr>
              <a:defRPr/>
            </a:pPr>
            <a:fld id="{A2EA7766-9A74-464A-9A62-AF2E5CE9E77E}" type="slidenum">
              <a:rPr lang="en-US" altLang="zh-CN"/>
              <a:t>13</a:t>
            </a:fld>
            <a:endParaRPr lang="en-US" altLang="zh-CN"/>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—UMAT subroutine</a:t>
            </a:r>
          </a:p>
        </p:txBody>
      </p:sp>
      <p:sp>
        <p:nvSpPr>
          <p:cNvPr id="11" name="矩形 10"/>
          <p:cNvSpPr/>
          <p:nvPr/>
        </p:nvSpPr>
        <p:spPr>
          <a:xfrm>
            <a:off x="5210810" y="5596255"/>
            <a:ext cx="3886200" cy="11804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25" name="对象 24">
            <a:hlinkClick r:id="" action="ppaction://ole?verb=0"/>
          </p:cNvPr>
          <p:cNvGraphicFramePr>
            <a:graphicFrameLocks noChangeAspect="1"/>
          </p:cNvGraphicFramePr>
          <p:nvPr/>
        </p:nvGraphicFramePr>
        <p:xfrm>
          <a:off x="5783580" y="5595620"/>
          <a:ext cx="2976245" cy="1144905"/>
        </p:xfrm>
        <a:graphic>
          <a:graphicData uri="http://schemas.openxmlformats.org/presentationml/2006/ole">
            <mc:AlternateContent xmlns:mc="http://schemas.openxmlformats.org/markup-compatibility/2006">
              <mc:Choice xmlns:v="urn:schemas-microsoft-com:vml" Requires="v">
                <p:oleObj spid="_x0000_s5242" r:id="rId6" imgW="2311400" imgH="889000" progId="Equation.KSEE3">
                  <p:embed/>
                </p:oleObj>
              </mc:Choice>
              <mc:Fallback>
                <p:oleObj r:id="rId6" imgW="2311400" imgH="889000" progId="Equation.KSEE3">
                  <p:embed/>
                  <p:pic>
                    <p:nvPicPr>
                      <p:cNvPr id="0" name="图片 2048"/>
                      <p:cNvPicPr/>
                      <p:nvPr/>
                    </p:nvPicPr>
                    <p:blipFill>
                      <a:blip r:embed="rId7"/>
                      <a:stretch>
                        <a:fillRect/>
                      </a:stretch>
                    </p:blipFill>
                    <p:spPr>
                      <a:xfrm>
                        <a:off x="5783580" y="5595620"/>
                        <a:ext cx="2976245" cy="1144905"/>
                      </a:xfrm>
                      <a:prstGeom prst="rect">
                        <a:avLst/>
                      </a:prstGeom>
                    </p:spPr>
                  </p:pic>
                </p:oleObj>
              </mc:Fallback>
            </mc:AlternateContent>
          </a:graphicData>
        </a:graphic>
      </p:graphicFrame>
      <p:sp>
        <p:nvSpPr>
          <p:cNvPr id="19" name="文本框 18"/>
          <p:cNvSpPr txBox="1"/>
          <p:nvPr/>
        </p:nvSpPr>
        <p:spPr>
          <a:xfrm>
            <a:off x="4675505" y="1255395"/>
            <a:ext cx="4422140" cy="5507990"/>
          </a:xfrm>
          <a:prstGeom prst="rect">
            <a:avLst/>
          </a:prstGeom>
          <a:noFill/>
        </p:spPr>
        <p:txBody>
          <a:bodyPr wrap="square" rtlCol="0">
            <a:spAutoFit/>
          </a:bodyPr>
          <a:lstStyle/>
          <a:p>
            <a:r>
              <a:rPr lang="en-US" altLang="zh-CN">
                <a:latin typeface="Times New Roman" panose="02020603050405020304" pitchFamily="18" charset="0"/>
              </a:rPr>
              <a:t>UMAT Overview</a:t>
            </a:r>
            <a:r>
              <a:rPr lang="zh-CN" altLang="en-US">
                <a:latin typeface="Times New Roman" panose="02020603050405020304" pitchFamily="18" charset="0"/>
              </a:rPr>
              <a:t>：</a:t>
            </a:r>
          </a:p>
          <a:p>
            <a:endParaRPr lang="zh-CN" altLang="en-US">
              <a:latin typeface="Times New Roman" panose="02020603050405020304" pitchFamily="18" charset="0"/>
            </a:endParaRPr>
          </a:p>
          <a:p>
            <a:r>
              <a:rPr lang="en-US" altLang="zh-CN" sz="1600">
                <a:latin typeface="Times New Roman" panose="02020603050405020304" pitchFamily="18" charset="0"/>
                <a:sym typeface="+mn-ea"/>
              </a:rPr>
              <a:t>1 </a:t>
            </a:r>
            <a:r>
              <a:rPr lang="zh-CN" altLang="zh-CN" sz="1600">
                <a:latin typeface="Times New Roman" panose="02020603050405020304" pitchFamily="18" charset="0"/>
                <a:sym typeface="+mn-ea"/>
              </a:rPr>
              <a:t>can be used to define the mechanical constitutive behavior of a material;</a:t>
            </a:r>
          </a:p>
          <a:p>
            <a:endParaRPr lang="zh-CN" altLang="zh-CN" sz="1600">
              <a:latin typeface="Times New Roman" panose="02020603050405020304" pitchFamily="18" charset="0"/>
              <a:sym typeface="+mn-ea"/>
            </a:endParaRPr>
          </a:p>
          <a:p>
            <a:r>
              <a:rPr lang="en-US" altLang="zh-CN" sz="1600">
                <a:latin typeface="Times New Roman" panose="02020603050405020304" pitchFamily="18" charset="0"/>
                <a:sym typeface="+mn-ea"/>
              </a:rPr>
              <a:t>2 </a:t>
            </a:r>
            <a:r>
              <a:rPr lang="zh-CN" altLang="en-US" sz="1600">
                <a:latin typeface="Times New Roman" panose="02020603050405020304" pitchFamily="18" charset="0"/>
                <a:sym typeface="+mn-ea"/>
              </a:rPr>
              <a:t>will be called at all material calculation points of elements for which the material definition includes a user-defined material behavior;</a:t>
            </a: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3 </a:t>
            </a:r>
            <a:r>
              <a:rPr lang="zh-CN" altLang="en-US" sz="1600">
                <a:latin typeface="Times New Roman" panose="02020603050405020304" pitchFamily="18" charset="0"/>
                <a:sym typeface="+mn-ea"/>
              </a:rPr>
              <a:t>must update the stresses and solution-dependent state variables to their values at the end of the increment for which it is called;</a:t>
            </a: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4 Jocobian Matrix of the material must be supplied by users</a:t>
            </a:r>
            <a:r>
              <a:rPr lang="zh-CN" altLang="en-US" sz="1600">
                <a:latin typeface="Times New Roman" panose="02020603050405020304" pitchFamily="18" charset="0"/>
                <a:sym typeface="+mn-ea"/>
              </a:rPr>
              <a:t>：</a:t>
            </a: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p:txBody>
      </p:sp>
      <p:sp>
        <p:nvSpPr>
          <p:cNvPr id="36" name="矩形 35"/>
          <p:cNvSpPr/>
          <p:nvPr/>
        </p:nvSpPr>
        <p:spPr>
          <a:xfrm>
            <a:off x="1793875" y="5157470"/>
            <a:ext cx="1306195"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7" name="直接箭头连接符 36"/>
          <p:cNvCxnSpPr>
            <a:stCxn id="11" idx="1"/>
          </p:cNvCxnSpPr>
          <p:nvPr/>
        </p:nvCxnSpPr>
        <p:spPr>
          <a:xfrm flipH="1" flipV="1">
            <a:off x="3059430" y="5373370"/>
            <a:ext cx="2151380" cy="813435"/>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8" name="矩形 37"/>
          <p:cNvSpPr/>
          <p:nvPr/>
        </p:nvSpPr>
        <p:spPr>
          <a:xfrm>
            <a:off x="4667250" y="1199515"/>
            <a:ext cx="4430395" cy="4245610"/>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90" y="1255395"/>
            <a:ext cx="4476750" cy="5569585"/>
          </a:xfrm>
          <a:prstGeom prst="rect">
            <a:avLst/>
          </a:prstGeom>
          <a:noFill/>
        </p:spPr>
        <p:txBody>
          <a:bodyPr wrap="square" rtlCol="0">
            <a:spAutoFit/>
          </a:bodyPr>
          <a:lstStyle/>
          <a:p>
            <a:r>
              <a:rPr lang="en-US" altLang="zh-CN" b="1" dirty="0"/>
              <a:t>Mesh Dependency</a:t>
            </a:r>
            <a:r>
              <a:rPr lang="zh-CN" altLang="en-US" b="1" dirty="0"/>
              <a:t>：</a:t>
            </a:r>
          </a:p>
          <a:p>
            <a:pPr algn="just" latinLnBrk="0"/>
            <a:r>
              <a:rPr lang="zh-CN" altLang="en-US"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When the material exhibits strain-softening behavior, leading to strain localization, this formulation results in a strong </a:t>
            </a:r>
            <a:r>
              <a:rPr lang="zh-CN" altLang="en-US" sz="1600" b="1" dirty="0">
                <a:latin typeface="Times New Roman" panose="02020603050405020304" pitchFamily="18" charset="0"/>
                <a:cs typeface="Times New Roman" panose="02020603050405020304" pitchFamily="18" charset="0"/>
              </a:rPr>
              <a:t>mesh dependency</a:t>
            </a:r>
            <a:r>
              <a:rPr lang="zh-CN" altLang="en-US" sz="1600" dirty="0">
                <a:latin typeface="Times New Roman" panose="02020603050405020304" pitchFamily="18" charset="0"/>
                <a:cs typeface="Times New Roman" panose="02020603050405020304" pitchFamily="18" charset="0"/>
              </a:rPr>
              <a:t> of the finite element results in that the energy dissipated decreases upon mesh refinement.</a:t>
            </a:r>
            <a:r>
              <a:rPr lang="zh-CN" altLang="en-US" sz="1600" b="1" dirty="0">
                <a:latin typeface="Times New Roman" panose="02020603050405020304" pitchFamily="18" charset="0"/>
                <a:cs typeface="Times New Roman" panose="02020603050405020304" pitchFamily="18" charset="0"/>
              </a:rPr>
              <a:t>The energy dissipated is proportional to the volume of the failed element</a:t>
            </a:r>
            <a:r>
              <a:rPr lang="en-US" altLang="zh-CN" sz="1600" b="1" dirty="0">
                <a:latin typeface="Times New Roman" panose="02020603050405020304" pitchFamily="18" charset="0"/>
                <a:cs typeface="Times New Roman" panose="02020603050405020304" pitchFamily="18" charset="0"/>
              </a:rPr>
              <a:t>.</a:t>
            </a:r>
          </a:p>
          <a:p>
            <a:pPr algn="just" latinLnBrk="0"/>
            <a:r>
              <a:rPr lang="zh-CN" altLang="en-US" sz="1600" dirty="0">
                <a:latin typeface="Times New Roman" panose="02020603050405020304" pitchFamily="18" charset="0"/>
              </a:rPr>
              <a:t>    To correct this behavior we use the crack band model</a:t>
            </a:r>
            <a:r>
              <a:rPr lang="en-US" altLang="zh-CN" sz="1600" dirty="0">
                <a:latin typeface="Times New Roman" panose="02020603050405020304" pitchFamily="18" charset="0"/>
              </a:rPr>
              <a:t>,</a:t>
            </a:r>
            <a:r>
              <a:rPr sz="1600" dirty="0">
                <a:latin typeface="Times New Roman" panose="02020603050405020304" pitchFamily="18" charset="0"/>
                <a:sym typeface="+mn-ea"/>
              </a:rPr>
              <a:t>In this model the strength limit      is not kept constant but is adjusted in such a way that the </a:t>
            </a:r>
            <a:r>
              <a:rPr sz="1600" b="1" dirty="0">
                <a:latin typeface="Times New Roman" panose="02020603050405020304" pitchFamily="18" charset="0"/>
                <a:sym typeface="+mn-ea"/>
              </a:rPr>
              <a:t>fracture energy is preserved</a:t>
            </a: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r>
              <a:rPr sz="1600" dirty="0">
                <a:latin typeface="Times New Roman" panose="02020603050405020304" pitchFamily="18" charset="0"/>
                <a:cs typeface="Times New Roman" panose="02020603050405020304" pitchFamily="18" charset="0"/>
                <a:sym typeface="+mn-ea"/>
              </a:rPr>
              <a:t>    Different methods have been suggested for computing the characteristic length.</a:t>
            </a:r>
            <a:r>
              <a:rPr lang="zh-CN" altLang="en-US" sz="1600" dirty="0">
                <a:latin typeface="Times New Roman" panose="02020603050405020304" pitchFamily="18" charset="0"/>
                <a:cs typeface="Times New Roman" panose="02020603050405020304" pitchFamily="18" charset="0"/>
                <a:sym typeface="+mn-ea"/>
              </a:rPr>
              <a:t>In the current model, we assume that the characteristic length at a material point is equal to the square root of  the area associated with it</a:t>
            </a:r>
            <a:r>
              <a:rPr lang="en-US" altLang="zh-CN" sz="1600" dirty="0">
                <a:latin typeface="Times New Roman" panose="02020603050405020304" pitchFamily="18" charset="0"/>
                <a:cs typeface="Times New Roman" panose="02020603050405020304" pitchFamily="18" charset="0"/>
                <a:sym typeface="+mn-ea"/>
              </a:rPr>
              <a:t>.</a:t>
            </a:r>
          </a:p>
          <a:p>
            <a:endParaRPr lang="zh-CN" altLang="en-US" sz="1600" dirty="0">
              <a:sym typeface="+mn-ea"/>
            </a:endParaRPr>
          </a:p>
        </p:txBody>
      </p:sp>
      <p:pic>
        <p:nvPicPr>
          <p:cNvPr id="5" name="图片 4"/>
          <p:cNvPicPr>
            <a:picLocks noChangeAspect="1"/>
          </p:cNvPicPr>
          <p:nvPr/>
        </p:nvPicPr>
        <p:blipFill>
          <a:blip r:embed="rId4"/>
          <a:stretch>
            <a:fillRect/>
          </a:stretch>
        </p:blipFill>
        <p:spPr>
          <a:xfrm>
            <a:off x="4883785" y="4029075"/>
            <a:ext cx="3544570" cy="2038985"/>
          </a:xfrm>
          <a:prstGeom prst="rect">
            <a:avLst/>
          </a:prstGeom>
        </p:spPr>
      </p:pic>
      <p:graphicFrame>
        <p:nvGraphicFramePr>
          <p:cNvPr id="6" name="对象 5">
            <a:hlinkClick r:id="" action="ppaction://ole?verb=0"/>
          </p:cNvPr>
          <p:cNvGraphicFramePr>
            <a:graphicFrameLocks noChangeAspect="1"/>
          </p:cNvGraphicFramePr>
          <p:nvPr/>
        </p:nvGraphicFramePr>
        <p:xfrm>
          <a:off x="1764665" y="4510405"/>
          <a:ext cx="879475" cy="563880"/>
        </p:xfrm>
        <a:graphic>
          <a:graphicData uri="http://schemas.openxmlformats.org/presentationml/2006/ole">
            <mc:AlternateContent xmlns:mc="http://schemas.openxmlformats.org/markup-compatibility/2006">
              <mc:Choice xmlns:v="urn:schemas-microsoft-com:vml" Requires="v">
                <p:oleObj spid="_x0000_s6265" r:id="rId5" imgW="673100" imgH="431800" progId="Equation.KSEE3">
                  <p:embed/>
                </p:oleObj>
              </mc:Choice>
              <mc:Fallback>
                <p:oleObj r:id="rId5" imgW="673100" imgH="431800" progId="Equation.KSEE3">
                  <p:embed/>
                  <p:pic>
                    <p:nvPicPr>
                      <p:cNvPr id="0" name="图片 3072"/>
                      <p:cNvPicPr/>
                      <p:nvPr/>
                    </p:nvPicPr>
                    <p:blipFill>
                      <a:blip r:embed="rId6"/>
                      <a:stretch>
                        <a:fillRect/>
                      </a:stretch>
                    </p:blipFill>
                    <p:spPr>
                      <a:xfrm>
                        <a:off x="1764665" y="4510405"/>
                        <a:ext cx="879475" cy="563880"/>
                      </a:xfrm>
                      <a:prstGeom prst="rect">
                        <a:avLst/>
                      </a:prstGeom>
                    </p:spPr>
                  </p:pic>
                </p:oleObj>
              </mc:Fallback>
            </mc:AlternateContent>
          </a:graphicData>
        </a:graphic>
      </p:graphicFrame>
      <p:pic>
        <p:nvPicPr>
          <p:cNvPr id="8" name="图片 7"/>
          <p:cNvPicPr>
            <a:picLocks noChangeAspect="1"/>
          </p:cNvPicPr>
          <p:nvPr/>
        </p:nvPicPr>
        <p:blipFill>
          <a:blip r:embed="rId7"/>
          <a:stretch>
            <a:fillRect/>
          </a:stretch>
        </p:blipFill>
        <p:spPr>
          <a:xfrm>
            <a:off x="4883785" y="4017010"/>
            <a:ext cx="3678555" cy="2062480"/>
          </a:xfrm>
          <a:prstGeom prst="rect">
            <a:avLst/>
          </a:prstGeom>
        </p:spPr>
      </p:pic>
      <p:sp>
        <p:nvSpPr>
          <p:cNvPr id="9" name="文本框 8"/>
          <p:cNvSpPr txBox="1"/>
          <p:nvPr/>
        </p:nvSpPr>
        <p:spPr>
          <a:xfrm>
            <a:off x="4268470" y="6255385"/>
            <a:ext cx="4774565" cy="645160"/>
          </a:xfrm>
          <a:prstGeom prst="rect">
            <a:avLst/>
          </a:prstGeom>
          <a:noFill/>
        </p:spPr>
        <p:txBody>
          <a:bodyPr wrap="square" rtlCol="0" anchor="t">
            <a:spAutoFit/>
          </a:bodyPr>
          <a:lstStyle/>
          <a:p>
            <a:r>
              <a:rPr lang="zh-CN" altLang="en-US" sz="1200">
                <a:latin typeface="Times New Roman" panose="02020603050405020304" pitchFamily="18" charset="0"/>
              </a:rPr>
              <a:t>Lapczyk I, Hurtado J A. Progressive damage modeling in fiber-reinforced materials[J]. Composites Part A Applied Science &amp; Manufacturing, 2007, 38(11):2333-2341.</a:t>
            </a:r>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—c</a:t>
            </a:r>
            <a:r>
              <a:rPr lang="en-US" altLang="zh-CN" sz="2400">
                <a:solidFill>
                  <a:schemeClr val="dk1"/>
                </a:solidFill>
                <a:latin typeface="Times New Roman" panose="02020603050405020304" pitchFamily="18" charset="0"/>
                <a:sym typeface="+mn-ea"/>
              </a:rPr>
              <a:t>haracteristic length</a:t>
            </a: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2" name="对象 1">
            <a:hlinkClick r:id="" action="ppaction://ole?verb=0"/>
          </p:cNvPr>
          <p:cNvGraphicFramePr>
            <a:graphicFrameLocks noChangeAspect="1"/>
          </p:cNvGraphicFramePr>
          <p:nvPr/>
        </p:nvGraphicFramePr>
        <p:xfrm>
          <a:off x="3173730" y="3446145"/>
          <a:ext cx="309880" cy="392430"/>
        </p:xfrm>
        <a:graphic>
          <a:graphicData uri="http://schemas.openxmlformats.org/presentationml/2006/ole">
            <mc:AlternateContent xmlns:mc="http://schemas.openxmlformats.org/markup-compatibility/2006">
              <mc:Choice xmlns:v="urn:schemas-microsoft-com:vml" Requires="v">
                <p:oleObj spid="_x0000_s6266" r:id="rId8" imgW="190500" imgH="241300" progId="Equation.KSEE3">
                  <p:embed/>
                </p:oleObj>
              </mc:Choice>
              <mc:Fallback>
                <p:oleObj r:id="rId8" imgW="190500" imgH="241300" progId="Equation.KSEE3">
                  <p:embed/>
                  <p:pic>
                    <p:nvPicPr>
                      <p:cNvPr id="0" name="图片 1024"/>
                      <p:cNvPicPr/>
                      <p:nvPr/>
                    </p:nvPicPr>
                    <p:blipFill>
                      <a:blip r:embed="rId9"/>
                      <a:stretch>
                        <a:fillRect/>
                      </a:stretch>
                    </p:blipFill>
                    <p:spPr>
                      <a:xfrm>
                        <a:off x="3173730" y="3446145"/>
                        <a:ext cx="309880" cy="392430"/>
                      </a:xfrm>
                      <a:prstGeom prst="rect">
                        <a:avLst/>
                      </a:prstGeom>
                    </p:spPr>
                  </p:pic>
                </p:oleObj>
              </mc:Fallback>
            </mc:AlternateContent>
          </a:graphicData>
        </a:graphic>
      </p:graphicFrame>
      <p:pic>
        <p:nvPicPr>
          <p:cNvPr id="3" name="图片 2"/>
          <p:cNvPicPr>
            <a:picLocks noChangeAspect="1"/>
          </p:cNvPicPr>
          <p:nvPr/>
        </p:nvPicPr>
        <p:blipFill>
          <a:blip r:embed="rId10"/>
          <a:stretch>
            <a:fillRect/>
          </a:stretch>
        </p:blipFill>
        <p:spPr>
          <a:xfrm>
            <a:off x="5328285" y="1255395"/>
            <a:ext cx="2438400" cy="1352550"/>
          </a:xfrm>
          <a:prstGeom prst="rect">
            <a:avLst/>
          </a:prstGeom>
        </p:spPr>
      </p:pic>
      <p:pic>
        <p:nvPicPr>
          <p:cNvPr id="7" name="图片 6"/>
          <p:cNvPicPr>
            <a:picLocks noChangeAspect="1"/>
          </p:cNvPicPr>
          <p:nvPr/>
        </p:nvPicPr>
        <p:blipFill>
          <a:blip r:embed="rId11"/>
          <a:stretch>
            <a:fillRect/>
          </a:stretch>
        </p:blipFill>
        <p:spPr>
          <a:xfrm>
            <a:off x="5200015" y="2893060"/>
            <a:ext cx="2694940" cy="8382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sp>
        <p:nvSpPr>
          <p:cNvPr id="3" name="文本框 2"/>
          <p:cNvSpPr txBox="1"/>
          <p:nvPr/>
        </p:nvSpPr>
        <p:spPr>
          <a:xfrm>
            <a:off x="36830" y="1216660"/>
            <a:ext cx="9105900" cy="1076325"/>
          </a:xfrm>
          <a:prstGeom prst="rect">
            <a:avLst/>
          </a:prstGeom>
          <a:noFill/>
        </p:spPr>
        <p:txBody>
          <a:bodyPr wrap="square" rtlCol="0">
            <a:spAutoFit/>
          </a:bodyPr>
          <a:lstStyle/>
          <a:p>
            <a:r>
              <a:rPr sz="1600">
                <a:latin typeface="Times New Roman" panose="02020603050405020304" pitchFamily="18" charset="0"/>
              </a:rPr>
              <a:t>To improve convergence, a technique based on viscous regularization (a generalization of the DuvautLions</a:t>
            </a:r>
          </a:p>
          <a:p>
            <a:r>
              <a:rPr sz="1600">
                <a:latin typeface="Times New Roman" panose="02020603050405020304" pitchFamily="18" charset="0"/>
              </a:rPr>
              <a:t>regularization) of the damage variables is implemented in the user subroutine. In this technique we do not use the damage variables calculated from the aforementioned damage evolution equations directly; instead, the damage variables are “regularized” via the following equations:</a:t>
            </a:r>
            <a:endParaRPr lang="zh-CN" altLang="en-US" sz="2800">
              <a:latin typeface="Times New Roman" panose="02020603050405020304" pitchFamily="18" charset="0"/>
            </a:endParaRPr>
          </a:p>
        </p:txBody>
      </p:sp>
      <p:graphicFrame>
        <p:nvGraphicFramePr>
          <p:cNvPr id="5" name="对象 4">
            <a:hlinkClick r:id="" action="ppaction://ole?verb=0"/>
          </p:cNvPr>
          <p:cNvGraphicFramePr>
            <a:graphicFrameLocks noChangeAspect="1"/>
          </p:cNvGraphicFramePr>
          <p:nvPr/>
        </p:nvGraphicFramePr>
        <p:xfrm>
          <a:off x="3949065" y="2265045"/>
          <a:ext cx="1317625" cy="1066165"/>
        </p:xfrm>
        <a:graphic>
          <a:graphicData uri="http://schemas.openxmlformats.org/presentationml/2006/ole">
            <mc:AlternateContent xmlns:mc="http://schemas.openxmlformats.org/markup-compatibility/2006">
              <mc:Choice xmlns:v="urn:schemas-microsoft-com:vml" Requires="v">
                <p:oleObj spid="_x0000_s7231" r:id="rId4" imgW="1066800" imgH="862965" progId="Equation.KSEE3">
                  <p:embed/>
                </p:oleObj>
              </mc:Choice>
              <mc:Fallback>
                <p:oleObj r:id="rId4" imgW="1066800" imgH="862965" progId="Equation.KSEE3">
                  <p:embed/>
                  <p:pic>
                    <p:nvPicPr>
                      <p:cNvPr id="0" name="图片 1024"/>
                      <p:cNvPicPr/>
                      <p:nvPr/>
                    </p:nvPicPr>
                    <p:blipFill>
                      <a:blip r:embed="rId5"/>
                      <a:stretch>
                        <a:fillRect/>
                      </a:stretch>
                    </p:blipFill>
                    <p:spPr>
                      <a:xfrm>
                        <a:off x="3949065" y="2265045"/>
                        <a:ext cx="1317625" cy="1066165"/>
                      </a:xfrm>
                      <a:prstGeom prst="rect">
                        <a:avLst/>
                      </a:prstGeom>
                    </p:spPr>
                  </p:pic>
                </p:oleObj>
              </mc:Fallback>
            </mc:AlternateContent>
          </a:graphicData>
        </a:graphic>
      </p:graphicFrame>
      <p:sp>
        <p:nvSpPr>
          <p:cNvPr id="10" name="文本框 9"/>
          <p:cNvSpPr txBox="1"/>
          <p:nvPr/>
        </p:nvSpPr>
        <p:spPr>
          <a:xfrm>
            <a:off x="-680085" y="3095625"/>
            <a:ext cx="10539095" cy="460375"/>
          </a:xfrm>
          <a:prstGeom prst="rect">
            <a:avLst/>
          </a:prstGeom>
          <a:noFill/>
        </p:spPr>
        <p:txBody>
          <a:bodyPr wrap="square" rtlCol="0">
            <a:spAutoFit/>
          </a:bodyPr>
          <a:lstStyle/>
          <a:p>
            <a:r>
              <a:rPr lang="en-US" altLang="zh-CN" sz="2400"/>
              <a:t>        </a:t>
            </a:r>
            <a:r>
              <a:rPr lang="zh-CN" altLang="en-US" sz="1400"/>
              <a:t>the above equations are discretized in follows:</a:t>
            </a:r>
            <a:endParaRPr lang="zh-CN" altLang="en-US" sz="2400"/>
          </a:p>
        </p:txBody>
      </p:sp>
      <p:pic>
        <p:nvPicPr>
          <p:cNvPr id="20" name="图片 19"/>
          <p:cNvPicPr>
            <a:picLocks noChangeAspect="1"/>
          </p:cNvPicPr>
          <p:nvPr/>
        </p:nvPicPr>
        <p:blipFill>
          <a:blip r:embed="rId6"/>
          <a:stretch>
            <a:fillRect/>
          </a:stretch>
        </p:blipFill>
        <p:spPr>
          <a:xfrm>
            <a:off x="4545965" y="3591560"/>
            <a:ext cx="3641725" cy="482600"/>
          </a:xfrm>
          <a:prstGeom prst="rect">
            <a:avLst/>
          </a:prstGeom>
        </p:spPr>
      </p:pic>
      <p:pic>
        <p:nvPicPr>
          <p:cNvPr id="21" name="图片 20"/>
          <p:cNvPicPr>
            <a:picLocks noChangeAspect="1"/>
          </p:cNvPicPr>
          <p:nvPr/>
        </p:nvPicPr>
        <p:blipFill>
          <a:blip r:embed="rId7"/>
          <a:stretch>
            <a:fillRect/>
          </a:stretch>
        </p:blipFill>
        <p:spPr>
          <a:xfrm>
            <a:off x="288925" y="3556000"/>
            <a:ext cx="3660140" cy="518160"/>
          </a:xfrm>
          <a:prstGeom prst="rect">
            <a:avLst/>
          </a:prstGeom>
        </p:spPr>
      </p:pic>
      <p:pic>
        <p:nvPicPr>
          <p:cNvPr id="22" name="图片 21"/>
          <p:cNvPicPr>
            <a:picLocks noChangeAspect="1"/>
          </p:cNvPicPr>
          <p:nvPr/>
        </p:nvPicPr>
        <p:blipFill>
          <a:blip r:embed="rId8"/>
          <a:stretch>
            <a:fillRect/>
          </a:stretch>
        </p:blipFill>
        <p:spPr>
          <a:xfrm>
            <a:off x="3451860" y="4452620"/>
            <a:ext cx="1856740" cy="546735"/>
          </a:xfrm>
          <a:prstGeom prst="rect">
            <a:avLst/>
          </a:prstGeom>
        </p:spPr>
      </p:pic>
      <p:sp>
        <p:nvSpPr>
          <p:cNvPr id="32" name="文本框 31"/>
          <p:cNvSpPr txBox="1"/>
          <p:nvPr/>
        </p:nvSpPr>
        <p:spPr>
          <a:xfrm>
            <a:off x="4445" y="4145915"/>
            <a:ext cx="5153025" cy="306705"/>
          </a:xfrm>
          <a:prstGeom prst="rect">
            <a:avLst/>
          </a:prstGeom>
          <a:noFill/>
        </p:spPr>
        <p:txBody>
          <a:bodyPr wrap="square" rtlCol="0" anchor="t">
            <a:spAutoFit/>
          </a:bodyPr>
          <a:lstStyle/>
          <a:p>
            <a:r>
              <a:rPr lang="zh-CN" altLang="en-US" sz="1400"/>
              <a:t>From the above expressions it can be seen that</a:t>
            </a:r>
            <a:r>
              <a:rPr lang="en-US" altLang="zh-CN" sz="1400"/>
              <a:t>:</a:t>
            </a:r>
          </a:p>
        </p:txBody>
      </p:sp>
      <p:pic>
        <p:nvPicPr>
          <p:cNvPr id="33" name="图片 32"/>
          <p:cNvPicPr>
            <a:picLocks noChangeAspect="1"/>
          </p:cNvPicPr>
          <p:nvPr/>
        </p:nvPicPr>
        <p:blipFill>
          <a:blip r:embed="rId9"/>
          <a:stretch>
            <a:fillRect/>
          </a:stretch>
        </p:blipFill>
        <p:spPr>
          <a:xfrm>
            <a:off x="2232660" y="5415280"/>
            <a:ext cx="4838700" cy="512445"/>
          </a:xfrm>
          <a:prstGeom prst="rect">
            <a:avLst/>
          </a:prstGeom>
        </p:spPr>
      </p:pic>
      <p:sp>
        <p:nvSpPr>
          <p:cNvPr id="34" name="文本框 33"/>
          <p:cNvSpPr txBox="1"/>
          <p:nvPr/>
        </p:nvSpPr>
        <p:spPr>
          <a:xfrm>
            <a:off x="4445" y="5051425"/>
            <a:ext cx="6699250" cy="306705"/>
          </a:xfrm>
          <a:prstGeom prst="rect">
            <a:avLst/>
          </a:prstGeom>
          <a:noFill/>
        </p:spPr>
        <p:txBody>
          <a:bodyPr wrap="square" rtlCol="0" anchor="t">
            <a:spAutoFit/>
          </a:bodyPr>
          <a:lstStyle/>
          <a:p>
            <a:r>
              <a:rPr lang="zh-CN" altLang="en-US" sz="1400"/>
              <a:t>Therefore, the Jacobian matrix can be further formulated as follows:</a:t>
            </a:r>
          </a:p>
        </p:txBody>
      </p:sp>
      <p:sp>
        <p:nvSpPr>
          <p:cNvPr id="35" name="文本框 34"/>
          <p:cNvSpPr txBox="1"/>
          <p:nvPr/>
        </p:nvSpPr>
        <p:spPr>
          <a:xfrm>
            <a:off x="121285" y="6028690"/>
            <a:ext cx="8692515" cy="521970"/>
          </a:xfrm>
          <a:prstGeom prst="rect">
            <a:avLst/>
          </a:prstGeom>
          <a:noFill/>
        </p:spPr>
        <p:txBody>
          <a:bodyPr wrap="square" rtlCol="0" anchor="t">
            <a:spAutoFit/>
          </a:bodyPr>
          <a:lstStyle/>
          <a:p>
            <a:r>
              <a:rPr lang="zh-CN" altLang="en-US" sz="1400" b="1"/>
              <a:t>Care must be exercised to choose an appropriate value for since a large value of viscosity might cause a noticeable delay in the degradation of the stiffness.</a:t>
            </a:r>
          </a:p>
        </p:txBody>
      </p:sp>
      <p:sp>
        <p:nvSpPr>
          <p:cNvPr id="36" name="文本框 35"/>
          <p:cNvSpPr txBox="1"/>
          <p:nvPr/>
        </p:nvSpPr>
        <p:spPr>
          <a:xfrm>
            <a:off x="3209290" y="6550660"/>
            <a:ext cx="6209665" cy="306705"/>
          </a:xfrm>
          <a:prstGeom prst="rect">
            <a:avLst/>
          </a:prstGeom>
          <a:noFill/>
        </p:spPr>
        <p:txBody>
          <a:bodyPr wrap="square" rtlCol="0">
            <a:spAutoFit/>
          </a:bodyPr>
          <a:lstStyle/>
          <a:p>
            <a:r>
              <a:rPr lang="en-US" altLang="zh-CN" sz="1400">
                <a:latin typeface="Times New Roman" panose="02020603050405020304" pitchFamily="18" charset="0"/>
              </a:rPr>
              <a:t>Abaqus Example Problem Manual:</a:t>
            </a:r>
            <a:r>
              <a:rPr lang="zh-CN" altLang="en-US" sz="1400">
                <a:latin typeface="Times New Roman" panose="02020603050405020304" pitchFamily="18" charset="0"/>
              </a:rPr>
              <a:t>Failure of blunt notched fiber metal laminates</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pic>
        <p:nvPicPr>
          <p:cNvPr id="10243" name="图片 10242"/>
          <p:cNvPicPr>
            <a:picLocks noChangeAspect="1"/>
          </p:cNvPicPr>
          <p:nvPr/>
        </p:nvPicPr>
        <p:blipFill>
          <a:blip r:embed="rId3"/>
          <a:stretch>
            <a:fillRect/>
          </a:stretch>
        </p:blipFill>
        <p:spPr>
          <a:xfrm>
            <a:off x="4250690" y="1623695"/>
            <a:ext cx="4750435" cy="1384935"/>
          </a:xfrm>
          <a:prstGeom prst="rect">
            <a:avLst/>
          </a:prstGeom>
          <a:noFill/>
          <a:ln w="9525">
            <a:noFill/>
          </a:ln>
        </p:spPr>
      </p:pic>
      <p:pic>
        <p:nvPicPr>
          <p:cNvPr id="10244" name="图片 10243"/>
          <p:cNvPicPr>
            <a:picLocks noChangeAspect="1"/>
          </p:cNvPicPr>
          <p:nvPr/>
        </p:nvPicPr>
        <p:blipFill>
          <a:blip r:embed="rId4"/>
          <a:stretch>
            <a:fillRect/>
          </a:stretch>
        </p:blipFill>
        <p:spPr>
          <a:xfrm>
            <a:off x="282575" y="3450590"/>
            <a:ext cx="4675188" cy="1357313"/>
          </a:xfrm>
          <a:prstGeom prst="rect">
            <a:avLst/>
          </a:prstGeom>
          <a:noFill/>
          <a:ln w="9525">
            <a:noFill/>
          </a:ln>
        </p:spPr>
      </p:pic>
      <p:sp>
        <p:nvSpPr>
          <p:cNvPr id="10245" name="文本框 10244"/>
          <p:cNvSpPr txBox="1"/>
          <p:nvPr/>
        </p:nvSpPr>
        <p:spPr>
          <a:xfrm>
            <a:off x="159385" y="4928870"/>
            <a:ext cx="4922520" cy="953135"/>
          </a:xfrm>
          <a:prstGeom prst="rect">
            <a:avLst/>
          </a:prstGeom>
          <a:noFill/>
          <a:ln w="9525">
            <a:noFill/>
          </a:ln>
        </p:spPr>
        <p:txBody>
          <a:bodyPr wrap="square" anchor="t">
            <a:spAutoFit/>
          </a:bodyPr>
          <a:lstStyle/>
          <a:p>
            <a:r>
              <a:rPr lang="zh-CN" altLang="en-US" sz="1400" dirty="0">
                <a:latin typeface="Arial" panose="020B0604020202020204" pitchFamily="34" charset="0"/>
              </a:rPr>
              <a:t>Net blunt notch strength (MPa) for different values of the viscosity parameter in fiber direction(using built-in</a:t>
            </a:r>
          </a:p>
          <a:p>
            <a:r>
              <a:rPr lang="zh-CN" altLang="en-US" sz="1400" dirty="0">
                <a:latin typeface="Arial" panose="020B0604020202020204" pitchFamily="34" charset="0"/>
              </a:rPr>
              <a:t>fiber reinforced material damage model, viscosity in the matrix direction =0.005).</a:t>
            </a:r>
          </a:p>
        </p:txBody>
      </p:sp>
      <p:pic>
        <p:nvPicPr>
          <p:cNvPr id="10246" name="图片 10245"/>
          <p:cNvPicPr>
            <a:picLocks noChangeAspect="1"/>
          </p:cNvPicPr>
          <p:nvPr/>
        </p:nvPicPr>
        <p:blipFill>
          <a:blip r:embed="rId5"/>
          <a:stretch>
            <a:fillRect/>
          </a:stretch>
        </p:blipFill>
        <p:spPr>
          <a:xfrm>
            <a:off x="530225" y="1506220"/>
            <a:ext cx="4180205" cy="1620520"/>
          </a:xfrm>
          <a:prstGeom prst="rect">
            <a:avLst/>
          </a:prstGeom>
          <a:noFill/>
          <a:ln w="9525">
            <a:noFill/>
          </a:ln>
        </p:spPr>
      </p:pic>
      <p:pic>
        <p:nvPicPr>
          <p:cNvPr id="3" name="图片 2"/>
          <p:cNvPicPr>
            <a:picLocks noChangeAspect="1"/>
          </p:cNvPicPr>
          <p:nvPr/>
        </p:nvPicPr>
        <p:blipFill>
          <a:blip r:embed="rId6"/>
          <a:stretch>
            <a:fillRect/>
          </a:stretch>
        </p:blipFill>
        <p:spPr>
          <a:xfrm>
            <a:off x="4863465" y="3311525"/>
            <a:ext cx="4281805" cy="3058160"/>
          </a:xfrm>
          <a:prstGeom prst="rect">
            <a:avLst/>
          </a:prstGeom>
        </p:spPr>
      </p:pic>
      <p:sp>
        <p:nvSpPr>
          <p:cNvPr id="5" name="文本框 4"/>
          <p:cNvSpPr txBox="1"/>
          <p:nvPr/>
        </p:nvSpPr>
        <p:spPr>
          <a:xfrm>
            <a:off x="121285" y="1137920"/>
            <a:ext cx="2540000" cy="368300"/>
          </a:xfrm>
          <a:prstGeom prst="rect">
            <a:avLst/>
          </a:prstGeom>
          <a:noFill/>
        </p:spPr>
        <p:txBody>
          <a:bodyPr wrap="square" rtlCol="0" anchor="t">
            <a:spAutoFit/>
          </a:bodyPr>
          <a:lstStyle/>
          <a:p>
            <a:r>
              <a:rPr lang="zh-CN" altLang="en-US"/>
              <a:t>Numerical example</a:t>
            </a:r>
          </a:p>
        </p:txBody>
      </p:sp>
      <p:sp>
        <p:nvSpPr>
          <p:cNvPr id="51" name="文本框 50"/>
          <p:cNvSpPr txBox="1"/>
          <p:nvPr/>
        </p:nvSpPr>
        <p:spPr>
          <a:xfrm>
            <a:off x="3307715" y="6392545"/>
            <a:ext cx="6483350" cy="460375"/>
          </a:xfrm>
          <a:prstGeom prst="rect">
            <a:avLst/>
          </a:prstGeom>
          <a:noFill/>
        </p:spPr>
        <p:txBody>
          <a:bodyPr wrap="square" rtlCol="0" anchor="t">
            <a:spAutoFit/>
          </a:bodyPr>
          <a:lstStyle/>
          <a:p>
            <a:r>
              <a:rPr lang="zh-CN" altLang="en-US" sz="1200" dirty="0"/>
              <a:t>Lapczyk I, Hurtado J A. Progressive damage modeling in fiber-reinforced materials[J]. Composites Part A Applied Science &amp; Manufacturing, 2007, 38(11):2333-2341.</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1"/>
          <p:cNvSpPr txBox="1"/>
          <p:nvPr/>
        </p:nvSpPr>
        <p:spPr>
          <a:xfrm>
            <a:off x="1214438" y="2034223"/>
            <a:ext cx="7602537" cy="519112"/>
          </a:xfrm>
          <a:prstGeom prst="rect">
            <a:avLst/>
          </a:prstGeom>
          <a:noFill/>
          <a:ln w="9525">
            <a:noFill/>
          </a:ln>
        </p:spPr>
        <p:txBody>
          <a:bodyPr anchor="t">
            <a:spAutoFit/>
          </a:bodyPr>
          <a:lstStyle/>
          <a:p>
            <a:r>
              <a:rPr lang="zh-CN" altLang="en-US" sz="1400" b="0" dirty="0">
                <a:latin typeface="Times New Roman" panose="02020603050405020304" pitchFamily="18" charset="0"/>
                <a:ea typeface="宋体" panose="02010600030101010101" pitchFamily="2" charset="-122"/>
              </a:rPr>
              <a:t>Prediction of size effects in notched laminates using continuum damage mechanics，P.P. Camanho a,*, P. Maimı´ b, C.G. Da´vila </a:t>
            </a:r>
            <a:r>
              <a:rPr lang="en-US" altLang="zh-CN" sz="1400" b="0" dirty="0">
                <a:latin typeface="Times New Roman" panose="02020603050405020304" pitchFamily="18" charset="0"/>
                <a:ea typeface="宋体" panose="02010600030101010101" pitchFamily="2" charset="-122"/>
              </a:rPr>
              <a:t>,Composites Science and Technology 67 (2007) 2715–2727</a:t>
            </a:r>
          </a:p>
        </p:txBody>
      </p:sp>
      <p:pic>
        <p:nvPicPr>
          <p:cNvPr id="7170" name="图片 11"/>
          <p:cNvPicPr>
            <a:picLocks noChangeAspect="1"/>
          </p:cNvPicPr>
          <p:nvPr/>
        </p:nvPicPr>
        <p:blipFill>
          <a:blip r:embed="rId3"/>
          <a:stretch>
            <a:fillRect/>
          </a:stretch>
        </p:blipFill>
        <p:spPr>
          <a:xfrm>
            <a:off x="288925" y="2798763"/>
            <a:ext cx="5573713" cy="2955925"/>
          </a:xfrm>
          <a:prstGeom prst="rect">
            <a:avLst/>
          </a:prstGeom>
          <a:noFill/>
          <a:ln w="9525">
            <a:noFill/>
          </a:ln>
        </p:spPr>
      </p:pic>
      <p:sp>
        <p:nvSpPr>
          <p:cNvPr id="7171" name="文本框 3"/>
          <p:cNvSpPr txBox="1"/>
          <p:nvPr/>
        </p:nvSpPr>
        <p:spPr>
          <a:xfrm>
            <a:off x="191770" y="1249045"/>
            <a:ext cx="8759825" cy="645160"/>
          </a:xfrm>
          <a:prstGeom prst="rect">
            <a:avLst/>
          </a:prstGeom>
          <a:noFill/>
          <a:ln w="9525">
            <a:noFill/>
          </a:ln>
        </p:spPr>
        <p:txBody>
          <a:bodyPr anchor="t">
            <a:spAutoFit/>
          </a:bodyPr>
          <a:lstStyle/>
          <a:p>
            <a:r>
              <a:rPr lang="zh-CN" altLang="en-US" b="0" dirty="0">
                <a:latin typeface="Times New Roman" panose="02020603050405020304" pitchFamily="18" charset="0"/>
                <a:ea typeface="宋体" panose="02010600030101010101" pitchFamily="2" charset="-122"/>
              </a:rPr>
              <a:t>The use of an </a:t>
            </a:r>
            <a:r>
              <a:rPr lang="zh-CN" altLang="en-US" b="1" dirty="0">
                <a:latin typeface="Times New Roman" panose="02020603050405020304" pitchFamily="18" charset="0"/>
                <a:ea typeface="宋体" panose="02010600030101010101" pitchFamily="2" charset="-122"/>
              </a:rPr>
              <a:t>implicit dynamic</a:t>
            </a:r>
            <a:r>
              <a:rPr lang="zh-CN" altLang="en-US" dirty="0">
                <a:latin typeface="Times New Roman" panose="02020603050405020304" pitchFamily="18" charset="0"/>
                <a:ea typeface="宋体" panose="02010600030101010101" pitchFamily="2" charset="-122"/>
              </a:rPr>
              <a:t> finite</a:t>
            </a:r>
            <a:r>
              <a:rPr lang="zh-CN" altLang="en-US" b="0" dirty="0">
                <a:latin typeface="Times New Roman" panose="02020603050405020304" pitchFamily="18" charset="0"/>
                <a:ea typeface="宋体" panose="02010600030101010101" pitchFamily="2" charset="-122"/>
              </a:rPr>
              <a:t> element model enables the prediction of the load drop that occurs when the specimens fail catastrophically.</a:t>
            </a:r>
          </a:p>
        </p:txBody>
      </p:sp>
      <p:sp>
        <p:nvSpPr>
          <p:cNvPr id="7172" name="文本框 4"/>
          <p:cNvSpPr txBox="1"/>
          <p:nvPr/>
        </p:nvSpPr>
        <p:spPr>
          <a:xfrm>
            <a:off x="1097280" y="5755005"/>
            <a:ext cx="4930775" cy="368300"/>
          </a:xfrm>
          <a:prstGeom prst="rect">
            <a:avLst/>
          </a:prstGeom>
          <a:noFill/>
          <a:ln w="9525">
            <a:noFill/>
          </a:ln>
        </p:spPr>
        <p:txBody>
          <a:bodyPr wrap="square" anchor="t">
            <a:spAutoFit/>
          </a:bodyPr>
          <a:lstStyle/>
          <a:p>
            <a:r>
              <a:rPr lang="en-US" altLang="zh-CN" sz="1800">
                <a:solidFill>
                  <a:schemeClr val="dk1"/>
                </a:solidFill>
                <a:latin typeface="Times New Roman" panose="02020603050405020304" pitchFamily="18" charset="0"/>
                <a:sym typeface="+mn-ea"/>
              </a:rPr>
              <a:t>implicit dynamic analysis VS static analysis</a:t>
            </a:r>
          </a:p>
        </p:txBody>
      </p:sp>
      <p:sp>
        <p:nvSpPr>
          <p:cNvPr id="7173" name="文本框 5"/>
          <p:cNvSpPr txBox="1"/>
          <p:nvPr/>
        </p:nvSpPr>
        <p:spPr>
          <a:xfrm>
            <a:off x="6133465" y="3206115"/>
            <a:ext cx="2860040" cy="1630045"/>
          </a:xfrm>
          <a:prstGeom prst="rect">
            <a:avLst/>
          </a:prstGeom>
          <a:noFill/>
          <a:ln w="9525">
            <a:noFill/>
          </a:ln>
        </p:spPr>
        <p:txBody>
          <a:bodyPr wrap="square" anchor="t">
            <a:spAutoFit/>
          </a:bodyPr>
          <a:lstStyle/>
          <a:p>
            <a:r>
              <a:rPr lang="en-US" altLang="zh-CN" sz="2000" b="0" dirty="0">
                <a:latin typeface="Times New Roman" panose="02020603050405020304" pitchFamily="18" charset="0"/>
                <a:ea typeface="宋体" panose="02010600030101010101" pitchFamily="2" charset="-122"/>
              </a:rPr>
              <a:t>   </a:t>
            </a:r>
            <a:r>
              <a:rPr lang="zh-CN" altLang="en-US" sz="2000" b="0" dirty="0">
                <a:latin typeface="Times New Roman" panose="02020603050405020304" pitchFamily="18" charset="0"/>
                <a:ea typeface="宋体" panose="02010600030101010101" pitchFamily="2" charset="-122"/>
              </a:rPr>
              <a:t>此处分析步的</a:t>
            </a:r>
            <a:r>
              <a:rPr lang="en-US" altLang="zh-CN" sz="2000" b="0" dirty="0">
                <a:latin typeface="Times New Roman" panose="02020603050405020304" pitchFamily="18" charset="0"/>
                <a:ea typeface="宋体" panose="02010600030101010101" pitchFamily="2" charset="-122"/>
              </a:rPr>
              <a:t>time period</a:t>
            </a:r>
            <a:r>
              <a:rPr lang="zh-CN" altLang="en-US" sz="2000" b="0" dirty="0">
                <a:latin typeface="Times New Roman" panose="02020603050405020304" pitchFamily="18" charset="0"/>
                <a:ea typeface="宋体" panose="02010600030101010101" pitchFamily="2" charset="-122"/>
              </a:rPr>
              <a:t>设为</a:t>
            </a:r>
            <a:r>
              <a:rPr lang="en-US" altLang="zh-CN" sz="2000" b="0" dirty="0">
                <a:latin typeface="Times New Roman" panose="02020603050405020304" pitchFamily="18" charset="0"/>
                <a:ea typeface="宋体" panose="02010600030101010101" pitchFamily="2" charset="-122"/>
              </a:rPr>
              <a:t>60</a:t>
            </a:r>
            <a:r>
              <a:rPr lang="zh-CN" altLang="en-US" sz="2000" b="0" dirty="0">
                <a:latin typeface="Times New Roman" panose="02020603050405020304" pitchFamily="18" charset="0"/>
                <a:ea typeface="宋体" panose="02010600030101010101" pitchFamily="2" charset="-122"/>
              </a:rPr>
              <a:t>，时间长度越大，越接近脆性。</a:t>
            </a:r>
          </a:p>
          <a:p>
            <a:r>
              <a:rPr lang="zh-CN" altLang="en-US" sz="2000" b="0" dirty="0">
                <a:latin typeface="Times New Roman" panose="02020603050405020304" pitchFamily="18" charset="0"/>
                <a:ea typeface="宋体" panose="02010600030101010101" pitchFamily="2" charset="-122"/>
              </a:rPr>
              <a:t>   将密度设为小值，保持不受惯性力的影响</a:t>
            </a:r>
          </a:p>
        </p:txBody>
      </p:sp>
      <p:sp>
        <p:nvSpPr>
          <p:cNvPr id="8" name="矩形 7"/>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chemeClr val="dk1"/>
                </a:solidFill>
                <a:latin typeface="Times New Roman" panose="02020603050405020304" pitchFamily="18" charset="0"/>
                <a:sym typeface="+mn-ea"/>
              </a:rPr>
              <a:t>implicit dynamic</a:t>
            </a:r>
            <a:endParaRPr lang="en-US" altLang="zh-CN" sz="2400" dirty="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18</a:t>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40011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pic>
        <p:nvPicPr>
          <p:cNvPr id="16" name="图片 15" descr="C:\Users\dell\Desktop\UMAThashinlinear4\abaqus_result\材料参数2\80_I_hashin\0\lin-without SNL\Xt1062-S60-G0.5&amp;60-Dens1-Depth1.58\m_failure.png"/>
          <p:cNvPicPr/>
          <p:nvPr/>
        </p:nvPicPr>
        <p:blipFill>
          <a:blip r:embed="rId3">
            <a:extLst>
              <a:ext uri="{28A0092B-C50C-407E-A947-70E740481C1C}">
                <a14:useLocalDpi xmlns:a14="http://schemas.microsoft.com/office/drawing/2010/main" val="0"/>
              </a:ext>
            </a:extLst>
          </a:blip>
          <a:srcRect/>
          <a:stretch>
            <a:fillRect/>
          </a:stretch>
        </p:blipFill>
        <p:spPr bwMode="auto">
          <a:xfrm>
            <a:off x="2380691" y="1555894"/>
            <a:ext cx="1975285" cy="1667572"/>
          </a:xfrm>
          <a:prstGeom prst="rect">
            <a:avLst/>
          </a:prstGeom>
          <a:noFill/>
          <a:ln>
            <a:noFill/>
          </a:ln>
        </p:spPr>
      </p:pic>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716" y="1564558"/>
            <a:ext cx="1860247" cy="1648418"/>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5077" y="1555895"/>
            <a:ext cx="1913147" cy="1692984"/>
          </a:xfrm>
          <a:prstGeom prst="rect">
            <a:avLst/>
          </a:prstGeom>
        </p:spPr>
      </p:pic>
      <p:sp>
        <p:nvSpPr>
          <p:cNvPr id="12" name="矩形 11"/>
          <p:cNvSpPr/>
          <p:nvPr/>
        </p:nvSpPr>
        <p:spPr>
          <a:xfrm>
            <a:off x="104273" y="1492798"/>
            <a:ext cx="6555959" cy="2224233"/>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441" y="4005064"/>
            <a:ext cx="1952287" cy="1728192"/>
          </a:xfrm>
          <a:prstGeom prst="rect">
            <a:avLst/>
          </a:prstGeom>
        </p:spPr>
      </p:pic>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0691" y="4005064"/>
            <a:ext cx="1975285" cy="1748081"/>
          </a:xfrm>
          <a:prstGeom prst="rect">
            <a:avLst/>
          </a:prstGeom>
        </p:spPr>
      </p:pic>
      <p:pic>
        <p:nvPicPr>
          <p:cNvPr id="6" name="图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44008" y="4005064"/>
            <a:ext cx="1938161" cy="1728193"/>
          </a:xfrm>
          <a:prstGeom prst="rect">
            <a:avLst/>
          </a:prstGeom>
        </p:spPr>
      </p:pic>
      <p:sp>
        <p:nvSpPr>
          <p:cNvPr id="18" name="矩形 17"/>
          <p:cNvSpPr/>
          <p:nvPr/>
        </p:nvSpPr>
        <p:spPr>
          <a:xfrm>
            <a:off x="2219960" y="3301656"/>
            <a:ext cx="2352040" cy="337185"/>
          </a:xfrm>
          <a:prstGeom prst="rect">
            <a:avLst/>
          </a:prstGeom>
          <a:solidFill>
            <a:schemeClr val="accent1">
              <a:lumMod val="60000"/>
              <a:lumOff val="40000"/>
            </a:schemeClr>
          </a:solidFill>
          <a:ln>
            <a:noFill/>
          </a:ln>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19" name="矩形 18"/>
          <p:cNvSpPr/>
          <p:nvPr/>
        </p:nvSpPr>
        <p:spPr>
          <a:xfrm>
            <a:off x="118000" y="3920207"/>
            <a:ext cx="6555959" cy="2389113"/>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0" name="矩形 19"/>
          <p:cNvSpPr/>
          <p:nvPr/>
        </p:nvSpPr>
        <p:spPr>
          <a:xfrm>
            <a:off x="2267744" y="5828119"/>
            <a:ext cx="2303780"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8" name="图片 7"/>
          <p:cNvPicPr>
            <a:picLocks noChangeAspect="1"/>
          </p:cNvPicPr>
          <p:nvPr/>
        </p:nvPicPr>
        <p:blipFill>
          <a:blip r:embed="rId9"/>
          <a:stretch>
            <a:fillRect/>
          </a:stretch>
        </p:blipFill>
        <p:spPr>
          <a:xfrm>
            <a:off x="7046595" y="4617085"/>
            <a:ext cx="1751330" cy="1299210"/>
          </a:xfrm>
          <a:prstGeom prst="rect">
            <a:avLst/>
          </a:prstGeom>
        </p:spPr>
      </p:pic>
      <p:pic>
        <p:nvPicPr>
          <p:cNvPr id="13" name="图片 12"/>
          <p:cNvPicPr/>
          <p:nvPr/>
        </p:nvPicPr>
        <p:blipFill>
          <a:blip r:embed="rId10"/>
          <a:stretch>
            <a:fillRect/>
          </a:stretch>
        </p:blipFill>
        <p:spPr>
          <a:xfrm>
            <a:off x="7046595" y="3070860"/>
            <a:ext cx="1668780" cy="1354455"/>
          </a:xfrm>
          <a:prstGeom prst="rect">
            <a:avLst/>
          </a:prstGeom>
        </p:spPr>
      </p:pic>
      <p:pic>
        <p:nvPicPr>
          <p:cNvPr id="14" name="图片 13"/>
          <p:cNvPicPr>
            <a:picLocks noChangeAspect="1"/>
          </p:cNvPicPr>
          <p:nvPr/>
        </p:nvPicPr>
        <p:blipFill>
          <a:blip r:embed="rId11"/>
          <a:stretch>
            <a:fillRect/>
          </a:stretch>
        </p:blipFill>
        <p:spPr>
          <a:xfrm>
            <a:off x="7046595" y="1654175"/>
            <a:ext cx="1818640" cy="1224280"/>
          </a:xfrm>
          <a:prstGeom prst="rect">
            <a:avLst/>
          </a:prstGeom>
        </p:spPr>
      </p:pic>
      <p:sp>
        <p:nvSpPr>
          <p:cNvPr id="7" name="文本框 6"/>
          <p:cNvSpPr txBox="1"/>
          <p:nvPr/>
        </p:nvSpPr>
        <p:spPr>
          <a:xfrm>
            <a:off x="747395" y="6413500"/>
            <a:ext cx="959485" cy="368300"/>
          </a:xfrm>
          <a:prstGeom prst="rect">
            <a:avLst/>
          </a:prstGeom>
          <a:noFill/>
        </p:spPr>
        <p:txBody>
          <a:bodyPr wrap="square" rtlCol="0">
            <a:spAutoFit/>
          </a:bodyPr>
          <a:lstStyle/>
          <a:p>
            <a:r>
              <a:rPr lang="en-US" altLang="zh-CN"/>
              <a:t>60mm</a:t>
            </a:r>
          </a:p>
        </p:txBody>
      </p:sp>
      <p:sp>
        <p:nvSpPr>
          <p:cNvPr id="10" name="文本框 9"/>
          <p:cNvSpPr txBox="1"/>
          <p:nvPr/>
        </p:nvSpPr>
        <p:spPr>
          <a:xfrm>
            <a:off x="2888615" y="6413500"/>
            <a:ext cx="959485" cy="368300"/>
          </a:xfrm>
          <a:prstGeom prst="rect">
            <a:avLst/>
          </a:prstGeom>
          <a:noFill/>
        </p:spPr>
        <p:txBody>
          <a:bodyPr wrap="square" rtlCol="0">
            <a:spAutoFit/>
          </a:bodyPr>
          <a:lstStyle/>
          <a:p>
            <a:r>
              <a:rPr lang="en-US" altLang="zh-CN"/>
              <a:t>80mm</a:t>
            </a:r>
          </a:p>
        </p:txBody>
      </p:sp>
      <p:sp>
        <p:nvSpPr>
          <p:cNvPr id="11" name="文本框 10"/>
          <p:cNvSpPr txBox="1"/>
          <p:nvPr/>
        </p:nvSpPr>
        <p:spPr>
          <a:xfrm>
            <a:off x="5151755" y="6413500"/>
            <a:ext cx="959485" cy="368300"/>
          </a:xfrm>
          <a:prstGeom prst="rect">
            <a:avLst/>
          </a:prstGeom>
          <a:noFill/>
        </p:spPr>
        <p:txBody>
          <a:bodyPr wrap="square" rtlCol="0">
            <a:spAutoFit/>
          </a:bodyPr>
          <a:lstStyle/>
          <a:p>
            <a:r>
              <a:rPr lang="en-US" altLang="zh-CN"/>
              <a:t>100mm</a:t>
            </a:r>
          </a:p>
        </p:txBody>
      </p:sp>
      <p:cxnSp>
        <p:nvCxnSpPr>
          <p:cNvPr id="26" name="直接连接符 25"/>
          <p:cNvCxnSpPr/>
          <p:nvPr/>
        </p:nvCxnSpPr>
        <p:spPr>
          <a:xfrm flipH="1">
            <a:off x="4497070" y="1485265"/>
            <a:ext cx="3175" cy="5385435"/>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1" name="直接连接符 20"/>
          <p:cNvCxnSpPr/>
          <p:nvPr/>
        </p:nvCxnSpPr>
        <p:spPr>
          <a:xfrm>
            <a:off x="2195830" y="1485265"/>
            <a:ext cx="0" cy="5329555"/>
          </a:xfrm>
          <a:prstGeom prst="line">
            <a:avLst/>
          </a:prstGeom>
          <a:solidFill>
            <a:schemeClr val="accent1"/>
          </a:solidFill>
          <a:ln w="41275" cap="flat" cmpd="sng" algn="ctr">
            <a:solidFill>
              <a:schemeClr val="tx1"/>
            </a:solidFill>
            <a:prstDash val="sysDash"/>
            <a:round/>
            <a:headEnd type="none" w="med" len="med"/>
            <a:tailEnd type="none" w="med" len="med"/>
          </a:ln>
        </p:spPr>
      </p:cxn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19</a:t>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40011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pic>
        <p:nvPicPr>
          <p:cNvPr id="11" name="图片 10"/>
          <p:cNvPicPr/>
          <p:nvPr/>
        </p:nvPicPr>
        <p:blipFill>
          <a:blip r:embed="rId3"/>
          <a:stretch>
            <a:fillRect/>
          </a:stretch>
        </p:blipFill>
        <p:spPr>
          <a:xfrm>
            <a:off x="611505" y="1492885"/>
            <a:ext cx="2996565" cy="2435860"/>
          </a:xfrm>
          <a:prstGeom prst="rect">
            <a:avLst/>
          </a:prstGeom>
        </p:spPr>
      </p:pic>
      <p:graphicFrame>
        <p:nvGraphicFramePr>
          <p:cNvPr id="4" name="表格 3"/>
          <p:cNvGraphicFramePr/>
          <p:nvPr/>
        </p:nvGraphicFramePr>
        <p:xfrm>
          <a:off x="220980" y="4056380"/>
          <a:ext cx="8133715" cy="1300480"/>
        </p:xfrm>
        <a:graphic>
          <a:graphicData uri="http://schemas.openxmlformats.org/drawingml/2006/table">
            <a:tbl>
              <a:tblPr firstRow="1" bandRow="1">
                <a:tableStyleId>{5940675A-B579-460E-94D1-54222C63F5DA}</a:tableStyleId>
              </a:tblPr>
              <a:tblGrid>
                <a:gridCol w="901700"/>
                <a:gridCol w="723900"/>
                <a:gridCol w="618490"/>
                <a:gridCol w="1174750"/>
                <a:gridCol w="640080"/>
                <a:gridCol w="572770"/>
                <a:gridCol w="1143635"/>
                <a:gridCol w="640080"/>
                <a:gridCol w="574040"/>
                <a:gridCol w="1144270"/>
              </a:tblGrid>
              <a:tr h="203200">
                <a:tc rowSpan="3">
                  <a:txBody>
                    <a:bodyPr/>
                    <a:lstStyle/>
                    <a:p>
                      <a:pPr indent="0">
                        <a:buNone/>
                      </a:pP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  </a:t>
                      </a:r>
                      <a:endParaRPr lang="en-US" altLang="zh-CN" sz="1800" b="0" kern="100" baseline="-25000" dirty="0" smtClean="0">
                        <a:latin typeface="Times New Roman" panose="02020603050405020304" pitchFamily="18" charset="0"/>
                        <a:ea typeface="华文中宋" panose="02010600040101010101" charset="-122"/>
                        <a:cs typeface="Times New Roman" panose="02020603050405020304" pitchFamily="18" charset="0"/>
                        <a:sym typeface="+mn-ea"/>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gridSpan="9">
                  <a:txBody>
                    <a:bodyPr/>
                    <a:lstStyle/>
                    <a:p>
                      <a:pPr indent="0">
                        <a:buNone/>
                      </a:pPr>
                      <a:r>
                        <a:rPr lang="en-US" altLang="zh-CN" sz="1200" b="1">
                          <a:solidFill>
                            <a:srgbClr val="FFFFFF"/>
                          </a:solidFill>
                          <a:latin typeface="Times New Roman" panose="02020603050405020304" pitchFamily="18" charset="0"/>
                          <a:cs typeface="Times New Roman" panose="02020603050405020304" pitchFamily="18" charset="0"/>
                        </a:rPr>
                        <a:t>Size of cutout (Ф)</a:t>
                      </a:r>
                      <a:endParaRPr lang="zh-CN" altLang="en-US" sz="12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18288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60mm</a:t>
                      </a: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80mm</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100mm</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r>
              <a:tr h="20320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B w="28575" cap="flat" cmpd="sng">
                      <a:solidFill>
                        <a:srgbClr val="FFFFFF"/>
                      </a:solidFill>
                      <a:prstDash val="solid"/>
                      <a:headEnd type="none" w="med" len="med"/>
                      <a:tailEnd type="none" w="med" len="med"/>
                    </a:lnB>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rPr>
                        <a:t>linear</a:t>
                      </a: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120</a:t>
                      </a: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78.23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53%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91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90</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69.73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32%</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71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18</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35.00</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103%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rPr>
                        <a:t>exponential</a:t>
                      </a: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100" b="0">
                          <a:latin typeface="Times New Roman" panose="02020603050405020304" pitchFamily="18" charset="0"/>
                          <a:ea typeface="华文中宋" panose="02010600040101010101" charset="-122"/>
                          <a:cs typeface="宋体" panose="02010600030101010101" pitchFamily="2" charset="-122"/>
                        </a:rPr>
                        <a:t>113.46</a:t>
                      </a: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45%</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100" b="0">
                          <a:latin typeface="Times New Roman" panose="02020603050405020304" pitchFamily="18" charset="0"/>
                          <a:ea typeface="华文中宋" panose="02010600040101010101" charset="-122"/>
                          <a:cs typeface="宋体" panose="02010600030101010101" pitchFamily="2" charset="-122"/>
                        </a:rPr>
                        <a:t>91.36</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31%</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70.77</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102%</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5" name="文本框 4"/>
          <p:cNvSpPr txBox="1"/>
          <p:nvPr/>
        </p:nvSpPr>
        <p:spPr>
          <a:xfrm>
            <a:off x="4982210" y="2279015"/>
            <a:ext cx="3628390" cy="369332"/>
          </a:xfrm>
          <a:prstGeom prst="rect">
            <a:avLst/>
          </a:prstGeom>
          <a:noFill/>
        </p:spPr>
        <p:txBody>
          <a:bodyPr wrap="square" rtlCol="0">
            <a:spAutoFit/>
          </a:bodyPr>
          <a:lstStyle/>
          <a:p>
            <a:r>
              <a:rPr lang="en-US" altLang="zh-CN" dirty="0" smtClean="0"/>
              <a:t>0°</a:t>
            </a:r>
            <a:r>
              <a:rPr lang="zh-CN" altLang="en-US" dirty="0"/>
              <a:t>铺</a:t>
            </a:r>
            <a:r>
              <a:rPr lang="zh-CN" altLang="en-US" dirty="0" smtClean="0"/>
              <a:t>层各孔径</a:t>
            </a:r>
            <a:r>
              <a:rPr lang="zh-CN" altLang="en-US" dirty="0" smtClean="0"/>
              <a:t>试验</a:t>
            </a:r>
            <a:r>
              <a:rPr lang="zh-CN" altLang="en-US" dirty="0"/>
              <a:t>位移载荷图</a:t>
            </a:r>
          </a:p>
        </p:txBody>
      </p:sp>
      <p:sp>
        <p:nvSpPr>
          <p:cNvPr id="7" name="文本框 6"/>
          <p:cNvSpPr txBox="1"/>
          <p:nvPr/>
        </p:nvSpPr>
        <p:spPr>
          <a:xfrm>
            <a:off x="492125" y="5484495"/>
            <a:ext cx="7862570" cy="738664"/>
          </a:xfrm>
          <a:prstGeom prst="rect">
            <a:avLst/>
          </a:prstGeom>
          <a:noFill/>
        </p:spPr>
        <p:txBody>
          <a:bodyPr wrap="square" rtlCol="0">
            <a:spAutoFit/>
          </a:bodyPr>
          <a:lstStyle/>
          <a:p>
            <a:r>
              <a:rPr lang="en-US" altLang="zh-CN" sz="1400" dirty="0">
                <a:latin typeface="+mn-ea"/>
                <a:ea typeface="+mn-ea"/>
              </a:rPr>
              <a:t>1</a:t>
            </a:r>
            <a:r>
              <a:rPr lang="zh-CN" altLang="en-US" sz="1400" dirty="0">
                <a:latin typeface="+mn-ea"/>
                <a:ea typeface="+mn-ea"/>
              </a:rPr>
              <a:t>、从试验以及模拟的结果来看，裂纹的扩展和孔径大小无关，孔径越小，极限载荷越大</a:t>
            </a:r>
          </a:p>
          <a:p>
            <a:r>
              <a:rPr lang="en-US" altLang="zh-CN" sz="1400" dirty="0">
                <a:latin typeface="+mn-ea"/>
                <a:ea typeface="+mn-ea"/>
              </a:rPr>
              <a:t>2</a:t>
            </a:r>
            <a:r>
              <a:rPr lang="zh-CN" altLang="en-US" sz="1400" dirty="0">
                <a:latin typeface="+mn-ea"/>
                <a:ea typeface="+mn-ea"/>
              </a:rPr>
              <a:t>、计算结果可以表现</a:t>
            </a:r>
            <a:r>
              <a:rPr lang="zh-CN" altLang="en-US" sz="1400" dirty="0" smtClean="0">
                <a:latin typeface="+mn-ea"/>
                <a:ea typeface="+mn-ea"/>
              </a:rPr>
              <a:t>出</a:t>
            </a:r>
            <a:r>
              <a:rPr lang="en-US" altLang="zh-CN" sz="1400" kern="100" dirty="0">
                <a:latin typeface="Times New Roman" panose="02020603050405020304" pitchFamily="18" charset="0"/>
                <a:cs typeface="Times New Roman" panose="02020603050405020304" pitchFamily="18" charset="0"/>
              </a:rPr>
              <a:t>[0]</a:t>
            </a:r>
            <a:r>
              <a:rPr lang="en-US" altLang="zh-CN" sz="1400" kern="100" baseline="-25000" dirty="0">
                <a:latin typeface="Times New Roman" panose="02020603050405020304" pitchFamily="18" charset="0"/>
                <a:cs typeface="Times New Roman" panose="02020603050405020304" pitchFamily="18" charset="0"/>
              </a:rPr>
              <a:t>10  </a:t>
            </a:r>
            <a:r>
              <a:rPr lang="zh-CN" altLang="en-US" sz="1400" dirty="0" smtClean="0">
                <a:latin typeface="+mn-ea"/>
                <a:ea typeface="+mn-ea"/>
              </a:rPr>
              <a:t>铺层的脆性断裂</a:t>
            </a:r>
            <a:r>
              <a:rPr lang="zh-CN" altLang="en-US" sz="1400" dirty="0">
                <a:latin typeface="+mn-ea"/>
                <a:ea typeface="+mn-ea"/>
              </a:rPr>
              <a:t>，</a:t>
            </a:r>
            <a:r>
              <a:rPr lang="en-US" altLang="zh-CN" sz="1400" dirty="0" err="1">
                <a:latin typeface="+mn-ea"/>
                <a:ea typeface="+mn-ea"/>
              </a:rPr>
              <a:t>lin</a:t>
            </a:r>
            <a:r>
              <a:rPr lang="zh-CN" altLang="en-US" sz="1400" dirty="0">
                <a:latin typeface="+mn-ea"/>
                <a:ea typeface="+mn-ea"/>
              </a:rPr>
              <a:t>以及</a:t>
            </a:r>
            <a:r>
              <a:rPr lang="en-US" altLang="zh-CN" sz="1400" dirty="0" err="1">
                <a:latin typeface="+mn-ea"/>
                <a:ea typeface="+mn-ea"/>
              </a:rPr>
              <a:t>exp</a:t>
            </a:r>
            <a:r>
              <a:rPr lang="zh-CN" altLang="en-US" sz="1400" dirty="0">
                <a:latin typeface="+mn-ea"/>
                <a:ea typeface="+mn-ea"/>
              </a:rPr>
              <a:t>对载荷以及损伤演化的影响不太大。</a:t>
            </a:r>
          </a:p>
          <a:p>
            <a:r>
              <a:rPr lang="en-US" altLang="zh-CN" sz="1400" dirty="0">
                <a:latin typeface="+mn-ea"/>
                <a:ea typeface="+mn-ea"/>
              </a:rPr>
              <a:t>3</a:t>
            </a:r>
            <a:r>
              <a:rPr lang="zh-CN" altLang="en-US" sz="1400" dirty="0">
                <a:latin typeface="+mn-ea"/>
                <a:ea typeface="+mn-ea"/>
              </a:rPr>
              <a:t>、极限载荷的误差较大</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25730" y="1207135"/>
          <a:ext cx="8851265" cy="47917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文本框 3"/>
          <p:cNvSpPr txBox="1"/>
          <p:nvPr/>
        </p:nvSpPr>
        <p:spPr>
          <a:xfrm>
            <a:off x="461010" y="1121410"/>
            <a:ext cx="7729855" cy="5354320"/>
          </a:xfrm>
          <a:prstGeom prst="rect">
            <a:avLst/>
          </a:prstGeom>
          <a:noFill/>
        </p:spPr>
        <p:txBody>
          <a:bodyPr wrap="square" rtlCol="0" anchor="t">
            <a:spAutoFit/>
          </a:bodyPr>
          <a:lstStyle/>
          <a:p>
            <a:pPr marL="342900" indent="-342900">
              <a:buFont typeface="+mj-lt"/>
              <a:buAutoNum type="arabicPeriod"/>
            </a:pPr>
            <a:r>
              <a:rPr lang="zh-CN" altLang="en-US" sz="2400" b="1">
                <a:latin typeface="Times New Roman" panose="02020603050405020304" pitchFamily="18" charset="0"/>
              </a:rPr>
              <a:t>Numerical </a:t>
            </a:r>
            <a:r>
              <a:rPr lang="en-US" altLang="zh-CN" sz="2400" b="1">
                <a:latin typeface="Times New Roman" panose="02020603050405020304" pitchFamily="18" charset="0"/>
              </a:rPr>
              <a:t>M</a:t>
            </a:r>
            <a:r>
              <a:rPr lang="zh-CN" altLang="en-US" sz="2400" b="1">
                <a:latin typeface="Times New Roman" panose="02020603050405020304" pitchFamily="18" charset="0"/>
              </a:rPr>
              <a:t>odel</a:t>
            </a:r>
          </a:p>
          <a:p>
            <a:pPr marL="1257300" lvl="2" indent="-342900">
              <a:buFont typeface="Arial" panose="020B0604020202020204" pitchFamily="34" charset="0"/>
              <a:buChar char="•"/>
            </a:pPr>
            <a:endParaRPr lang="zh-CN" altLang="en-US">
              <a:latin typeface="Times New Roman" panose="02020603050405020304" pitchFamily="18" charset="0"/>
              <a:sym typeface="+mn-ea"/>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Hashin Criteria &amp; Continumm Damage Model(CDM)</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Degeneration Model(linear vs exponential)</a:t>
            </a: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Shear Nonlinearity</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sym typeface="+mn-ea"/>
              </a:rPr>
              <a:t>in-situ strength effect</a:t>
            </a:r>
            <a:r>
              <a:rPr lang="zh-CN" altLang="en-US" sz="2000" dirty="0" smtClean="0">
                <a:latin typeface="Times New Roman" panose="02020603050405020304" pitchFamily="18" charset="0"/>
                <a:cs typeface="Times New Roman" panose="02020603050405020304" pitchFamily="18" charset="0"/>
                <a:sym typeface="+mn-ea"/>
              </a:rPr>
              <a:t>？？</a:t>
            </a:r>
          </a:p>
          <a:p>
            <a:pPr marL="342900" indent="-342900">
              <a:buFont typeface="+mj-lt"/>
              <a:buAutoNum type="arabicPeriod"/>
            </a:pPr>
            <a:endParaRPr lang="zh-CN" altLang="en-US">
              <a:latin typeface="Times New Roman" panose="02020603050405020304" pitchFamily="18" charset="0"/>
            </a:endParaRPr>
          </a:p>
          <a:p>
            <a:pPr marL="342900" indent="-342900">
              <a:buFont typeface="+mj-lt"/>
              <a:buAutoNum type="arabicPeriod"/>
            </a:pPr>
            <a:r>
              <a:rPr lang="zh-CN" altLang="en-US" sz="2400" b="1">
                <a:latin typeface="Times New Roman" panose="02020603050405020304" pitchFamily="18" charset="0"/>
                <a:sym typeface="+mn-ea"/>
              </a:rPr>
              <a:t>Abaqus </a:t>
            </a:r>
            <a:r>
              <a:rPr lang="en-US" altLang="zh-CN" sz="2400" b="1">
                <a:latin typeface="Times New Roman" panose="02020603050405020304" pitchFamily="18" charset="0"/>
                <a:sym typeface="+mn-ea"/>
              </a:rPr>
              <a:t>S</a:t>
            </a:r>
            <a:r>
              <a:rPr lang="zh-CN" altLang="en-US" sz="2400" b="1">
                <a:latin typeface="Times New Roman" panose="02020603050405020304" pitchFamily="18" charset="0"/>
                <a:sym typeface="+mn-ea"/>
              </a:rPr>
              <a:t>imulation</a:t>
            </a:r>
          </a:p>
          <a:p>
            <a:pPr lvl="2" indent="0">
              <a:buFont typeface="Arial" panose="020B0604020202020204" pitchFamily="34" charset="0"/>
              <a:buNone/>
            </a:pPr>
            <a:endParaRPr lang="zh-CN" altLang="en-US">
              <a:latin typeface="Times New Roman" panose="02020603050405020304" pitchFamily="18" charset="0"/>
              <a:sym typeface="+mn-ea"/>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Modeling Technique</a:t>
            </a: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UMAT subroutine</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c</a:t>
            </a:r>
            <a:r>
              <a:rPr lang="zh-CN" altLang="en-US" sz="2000">
                <a:latin typeface="Times New Roman" panose="02020603050405020304" pitchFamily="18" charset="0"/>
                <a:sym typeface="+mn-ea"/>
              </a:rPr>
              <a:t>haracteristic </a:t>
            </a:r>
            <a:r>
              <a:rPr lang="en-US" altLang="zh-CN" sz="2000">
                <a:latin typeface="Times New Roman" panose="02020603050405020304" pitchFamily="18" charset="0"/>
                <a:sym typeface="+mn-ea"/>
              </a:rPr>
              <a:t>l</a:t>
            </a:r>
            <a:r>
              <a:rPr lang="zh-CN" altLang="en-US" sz="2000">
                <a:latin typeface="Times New Roman" panose="02020603050405020304" pitchFamily="18" charset="0"/>
                <a:sym typeface="+mn-ea"/>
              </a:rPr>
              <a:t>ength</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coefficient of viscosity</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implicit dynamic </a:t>
            </a:r>
            <a:endParaRPr lang="zh-CN" altLang="en-US" sz="2000">
              <a:latin typeface="Times New Roman" panose="02020603050405020304" pitchFamily="18" charset="0"/>
            </a:endParaRPr>
          </a:p>
          <a:p>
            <a:pPr marL="342900" indent="-342900">
              <a:buFont typeface="+mj-lt"/>
              <a:buAutoNum type="arabicPeriod"/>
            </a:pPr>
            <a:endParaRPr lang="zh-CN" altLang="en-US">
              <a:latin typeface="Times New Roman" panose="02020603050405020304" pitchFamily="18" charset="0"/>
              <a:sym typeface="+mn-ea"/>
            </a:endParaRPr>
          </a:p>
          <a:p>
            <a:pPr marL="342900" indent="-342900">
              <a:buFont typeface="+mj-lt"/>
              <a:buAutoNum type="arabicPeriod"/>
            </a:pPr>
            <a:r>
              <a:rPr lang="zh-CN" altLang="en-US" sz="2400" b="1">
                <a:latin typeface="Times New Roman" panose="02020603050405020304" pitchFamily="18" charset="0"/>
                <a:sym typeface="+mn-ea"/>
              </a:rPr>
              <a:t>Results </a:t>
            </a:r>
            <a:r>
              <a:rPr lang="en-US" altLang="zh-CN" sz="2400" b="1">
                <a:latin typeface="Times New Roman" panose="02020603050405020304" pitchFamily="18" charset="0"/>
                <a:sym typeface="+mn-ea"/>
              </a:rPr>
              <a:t>&amp; Conclusions</a:t>
            </a:r>
            <a:endParaRPr lang="zh-CN" altLang="en-US" sz="2400" b="1">
              <a:latin typeface="Times New Roman" panose="02020603050405020304" pitchFamily="18" charset="0"/>
              <a:sym typeface="+mn-ea"/>
            </a:endParaRPr>
          </a:p>
          <a:p>
            <a:pPr marL="0" indent="0">
              <a:buFont typeface="+mj-lt"/>
              <a:buNone/>
            </a:pPr>
            <a:r>
              <a:rPr lang="zh-CN" altLang="en-US">
                <a:sym typeface="+mn-ea"/>
              </a:rPr>
              <a:t> </a:t>
            </a:r>
            <a:r>
              <a:rPr lang="zh-CN" altLang="en-US"/>
              <a:t>	</a:t>
            </a:r>
            <a:endParaRPr lang="en-US" altLang="zh-CN"/>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20</a:t>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40011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graphicFrame>
        <p:nvGraphicFramePr>
          <p:cNvPr id="4" name="表格 3"/>
          <p:cNvGraphicFramePr/>
          <p:nvPr>
            <p:extLst>
              <p:ext uri="{D42A27DB-BD31-4B8C-83A1-F6EECF244321}">
                <p14:modId xmlns:p14="http://schemas.microsoft.com/office/powerpoint/2010/main" val="3730180881"/>
              </p:ext>
            </p:extLst>
          </p:nvPr>
        </p:nvGraphicFramePr>
        <p:xfrm>
          <a:off x="476885" y="4719320"/>
          <a:ext cx="8133715" cy="1300480"/>
        </p:xfrm>
        <a:graphic>
          <a:graphicData uri="http://schemas.openxmlformats.org/drawingml/2006/table">
            <a:tbl>
              <a:tblPr firstRow="1" bandRow="1">
                <a:tableStyleId>{5940675A-B579-460E-94D1-54222C63F5DA}</a:tableStyleId>
              </a:tblPr>
              <a:tblGrid>
                <a:gridCol w="901700"/>
                <a:gridCol w="723900"/>
                <a:gridCol w="618490"/>
                <a:gridCol w="1174750"/>
                <a:gridCol w="640080"/>
                <a:gridCol w="572770"/>
                <a:gridCol w="1143635"/>
                <a:gridCol w="640080"/>
                <a:gridCol w="574040"/>
                <a:gridCol w="1144270"/>
              </a:tblGrid>
              <a:tr h="203200">
                <a:tc rowSpan="3">
                  <a:txBody>
                    <a:bodyPr/>
                    <a:lstStyle/>
                    <a:p>
                      <a:pPr indent="0">
                        <a:buNone/>
                      </a:pP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  </a:t>
                      </a:r>
                      <a:endParaRPr lang="en-US" altLang="zh-CN" sz="1800" b="0" kern="100" baseline="-25000" dirty="0" smtClean="0">
                        <a:latin typeface="Times New Roman" panose="02020603050405020304" pitchFamily="18" charset="0"/>
                        <a:ea typeface="华文中宋" panose="02010600040101010101" charset="-122"/>
                        <a:cs typeface="Times New Roman" panose="02020603050405020304" pitchFamily="18" charset="0"/>
                        <a:sym typeface="+mn-ea"/>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gridSpan="9">
                  <a:txBody>
                    <a:bodyPr/>
                    <a:lstStyle/>
                    <a:p>
                      <a:pPr indent="0">
                        <a:buNone/>
                      </a:pPr>
                      <a:r>
                        <a:rPr lang="en-US" altLang="zh-CN" sz="1200" b="1">
                          <a:solidFill>
                            <a:srgbClr val="FFFFFF"/>
                          </a:solidFill>
                          <a:latin typeface="Times New Roman" panose="02020603050405020304" pitchFamily="18" charset="0"/>
                          <a:cs typeface="Times New Roman" panose="02020603050405020304" pitchFamily="18" charset="0"/>
                        </a:rPr>
                        <a:t>Size of cutout (Ф)</a:t>
                      </a:r>
                      <a:endParaRPr lang="zh-CN" altLang="en-US" sz="12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18288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60mm</a:t>
                      </a: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80mm</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100mm</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r>
              <a:tr h="20320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B w="28575" cap="flat" cmpd="sng">
                      <a:solidFill>
                        <a:srgbClr val="FFFFFF"/>
                      </a:solidFill>
                      <a:prstDash val="solid"/>
                      <a:headEnd type="none" w="med" len="med"/>
                      <a:tailEnd type="none" w="med" len="med"/>
                    </a:lnB>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rPr>
                        <a:t>Xt=1441.6</a:t>
                      </a: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120</a:t>
                      </a: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dirty="0">
                          <a:solidFill>
                            <a:srgbClr val="000000"/>
                          </a:solidFill>
                          <a:latin typeface="Times New Roman" panose="02020603050405020304" pitchFamily="18" charset="0"/>
                          <a:ea typeface="华文中宋" panose="02010600040101010101" charset="-122"/>
                          <a:cs typeface="Times New Roman" panose="02020603050405020304" pitchFamily="18" charset="0"/>
                        </a:rPr>
                        <a:t>78.23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53%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91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90</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69.73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31.8%</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71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18</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35.00</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103%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rPr>
                        <a:t>Xt=970.98</a:t>
                      </a: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sz="1100" dirty="0" smtClean="0">
                          <a:effectLst/>
                          <a:sym typeface="+mn-ea"/>
                        </a:rPr>
                        <a:t>7</a:t>
                      </a:r>
                      <a:r>
                        <a:rPr lang="en-US" altLang="zh-CN" sz="1100" dirty="0" smtClean="0">
                          <a:effectLst/>
                          <a:sym typeface="+mn-ea"/>
                        </a:rPr>
                        <a:t>8.74</a:t>
                      </a:r>
                      <a:endParaRPr lang="en-US" altLang="zh-CN" sz="1100" b="0" dirty="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dirty="0" smtClean="0">
                          <a:latin typeface="Times New Roman" panose="02020603050405020304" pitchFamily="18" charset="0"/>
                          <a:ea typeface="华文中宋" panose="02010600040101010101" charset="-122"/>
                          <a:cs typeface="Calibri" panose="020F0502020204030204" charset="0"/>
                        </a:rPr>
                        <a:t>0.7%</a:t>
                      </a:r>
                      <a:endParaRPr lang="en-US" altLang="zh-CN" sz="1200" b="0" dirty="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sz="1100">
                          <a:effectLst/>
                          <a:sym typeface="+mn-ea"/>
                        </a:rPr>
                        <a:t>61.55</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a:latin typeface="Times New Roman" panose="02020603050405020304" pitchFamily="18" charset="0"/>
                          <a:ea typeface="华文中宋" panose="02010600040101010101" charset="-122"/>
                          <a:cs typeface="Calibri" panose="020F0502020204030204" charset="0"/>
                          <a:sym typeface="+mn-ea"/>
                        </a:rPr>
                        <a:t> 11.7%</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dirty="0" smtClean="0">
                          <a:latin typeface="Times New Roman" panose="02020603050405020304" pitchFamily="18" charset="0"/>
                          <a:ea typeface="华文中宋" panose="02010600040101010101" charset="-122"/>
                          <a:cs typeface="宋体" panose="02010600030101010101" pitchFamily="2" charset="-122"/>
                        </a:rPr>
                        <a:t>47.79</a:t>
                      </a:r>
                      <a:endParaRPr lang="en-US" altLang="zh-CN" sz="1200" b="0" dirty="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dirty="0" smtClean="0">
                          <a:latin typeface="Times New Roman" panose="02020603050405020304" pitchFamily="18" charset="0"/>
                          <a:ea typeface="华文中宋" panose="02010600040101010101" charset="-122"/>
                          <a:cs typeface="Calibri" panose="020F0502020204030204" charset="0"/>
                        </a:rPr>
                        <a:t>36.5%</a:t>
                      </a:r>
                      <a:endParaRPr lang="en-US" altLang="zh-CN" sz="1200" b="0" dirty="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graphicFrame>
        <p:nvGraphicFramePr>
          <p:cNvPr id="2" name="表格 -1"/>
          <p:cNvGraphicFramePr/>
          <p:nvPr>
            <p:extLst>
              <p:ext uri="{D42A27DB-BD31-4B8C-83A1-F6EECF244321}">
                <p14:modId xmlns:p14="http://schemas.microsoft.com/office/powerpoint/2010/main" val="2134966499"/>
              </p:ext>
            </p:extLst>
          </p:nvPr>
        </p:nvGraphicFramePr>
        <p:xfrm>
          <a:off x="1089217" y="1381187"/>
          <a:ext cx="6650053" cy="1209042"/>
        </p:xfrm>
        <a:graphic>
          <a:graphicData uri="http://schemas.openxmlformats.org/drawingml/2006/table">
            <a:tbl>
              <a:tblPr firstRow="1" bandRow="1">
                <a:tableStyleId>{5940675A-B579-460E-94D1-54222C63F5DA}</a:tableStyleId>
              </a:tblPr>
              <a:tblGrid>
                <a:gridCol w="1173540"/>
                <a:gridCol w="704123"/>
                <a:gridCol w="704123"/>
                <a:gridCol w="704123"/>
                <a:gridCol w="860595"/>
                <a:gridCol w="2503549"/>
              </a:tblGrid>
              <a:tr h="0">
                <a:tc>
                  <a:txBody>
                    <a:bodyPr/>
                    <a:lstStyle/>
                    <a:p>
                      <a:pPr indent="0" algn="ctr">
                        <a:buNone/>
                      </a:pPr>
                      <a:r>
                        <a:rPr lang="en-US" altLang="zh-CN" sz="1800" b="0" dirty="0">
                          <a:latin typeface="Times New Roman" panose="02020603050405020304" pitchFamily="18" charset="0"/>
                          <a:cs typeface="Times New Roman" panose="02020603050405020304" pitchFamily="18" charset="0"/>
                        </a:rPr>
                        <a:t> </a:t>
                      </a: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a:t>
                      </a:r>
                      <a:endParaRPr lang="en-US" altLang="zh-CN" sz="2000" b="0" kern="100" baseline="-25000"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ctr">
                        <a:buNone/>
                      </a:pPr>
                      <a:endParaRPr lang="en-US" altLang="zh-CN" sz="2000" b="0" kern="100" baseline="-25000"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a:t>
                      </a: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2</a:t>
                      </a: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3</a:t>
                      </a: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Mean</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400" b="0" dirty="0" smtClean="0">
                          <a:latin typeface="宋体" panose="02010600030101010101" pitchFamily="2" charset="-122"/>
                          <a:ea typeface="宋体" panose="02010600030101010101" pitchFamily="2" charset="-122"/>
                          <a:cs typeface="宋体" panose="02010600030101010101" pitchFamily="2" charset="-122"/>
                        </a:rPr>
                        <a:t>纤维拉伸强度</a:t>
                      </a:r>
                      <a:r>
                        <a:rPr lang="en-US" altLang="zh-CN" sz="1400" b="0" dirty="0">
                          <a:latin typeface="宋体" panose="02010600030101010101" pitchFamily="2" charset="-122"/>
                          <a:ea typeface="宋体" panose="02010600030101010101" pitchFamily="2" charset="-122"/>
                          <a:cs typeface="宋体" panose="02010600030101010101" pitchFamily="2" charset="-122"/>
                        </a:rPr>
                        <a:t>(</a:t>
                      </a:r>
                      <a:r>
                        <a:rPr lang="en-US" altLang="zh-CN" sz="1400" b="0" dirty="0" err="1">
                          <a:latin typeface="宋体" panose="02010600030101010101" pitchFamily="2" charset="-122"/>
                          <a:ea typeface="宋体" panose="02010600030101010101" pitchFamily="2" charset="-122"/>
                          <a:cs typeface="宋体" panose="02010600030101010101" pitchFamily="2" charset="-122"/>
                        </a:rPr>
                        <a:t>Mpa</a:t>
                      </a:r>
                      <a:r>
                        <a:rPr lang="en-US" altLang="zh-CN" sz="1400" b="0" dirty="0">
                          <a:latin typeface="宋体" panose="02010600030101010101" pitchFamily="2" charset="-122"/>
                          <a:ea typeface="宋体" panose="02010600030101010101" pitchFamily="2" charset="-122"/>
                          <a:cs typeface="宋体" panose="02010600030101010101" pitchFamily="2" charset="-122"/>
                        </a:rPr>
                        <a:t>)</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lstStyle/>
                    <a:p>
                      <a:pPr indent="0" algn="ctr">
                        <a:buNone/>
                      </a:pPr>
                      <a:r>
                        <a:rPr lang="zh-CN" altLang="en-US" sz="1400" b="0" dirty="0" smtClean="0">
                          <a:latin typeface="宋体" panose="02010600030101010101" pitchFamily="2" charset="-122"/>
                          <a:ea typeface="宋体" panose="02010600030101010101" pitchFamily="2" charset="-122"/>
                          <a:cs typeface="宋体" panose="02010600030101010101" pitchFamily="2" charset="-122"/>
                        </a:rPr>
                        <a:t>第一组实验</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23263</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21804</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20474</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21847</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21847/(15*1.5)=</a:t>
                      </a:r>
                      <a:r>
                        <a:rPr lang="en-US" altLang="zh-CN" sz="1400" b="1" dirty="0">
                          <a:latin typeface="宋体" panose="02010600030101010101" pitchFamily="2" charset="-122"/>
                          <a:ea typeface="宋体" panose="02010600030101010101" pitchFamily="2" charset="-122"/>
                          <a:cs typeface="宋体" panose="02010600030101010101" pitchFamily="2" charset="-122"/>
                        </a:rPr>
                        <a:t>970.98 </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dirty="0" smtClean="0">
                          <a:latin typeface="宋体" panose="02010600030101010101" pitchFamily="2" charset="-122"/>
                          <a:ea typeface="宋体" panose="02010600030101010101" pitchFamily="2" charset="-122"/>
                          <a:cs typeface="宋体" panose="02010600030101010101" pitchFamily="2" charset="-122"/>
                        </a:rPr>
                        <a:t>第一组实验</a:t>
                      </a:r>
                      <a:endParaRPr lang="en-US" altLang="zh-CN" sz="1400" b="0" dirty="0" smtClean="0">
                        <a:latin typeface="宋体" panose="02010600030101010101" pitchFamily="2" charset="-122"/>
                        <a:ea typeface="宋体" panose="02010600030101010101" pitchFamily="2" charset="-122"/>
                        <a:cs typeface="宋体" panose="02010600030101010101" pitchFamily="2" charset="-122"/>
                      </a:endParaRPr>
                    </a:p>
                    <a:p>
                      <a:pPr indent="0" algn="ctr">
                        <a:buNone/>
                      </a:pP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47480.5</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43915.5</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45268</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45554.67</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45554.67/(20*1.5)=1518.49</a:t>
                      </a:r>
                      <a:endParaRPr lang="en-US" altLang="zh-CN" sz="1400" b="0" strike="sngStrike"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600" y="2872000"/>
            <a:ext cx="1641834" cy="1458694"/>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1311" y="2874133"/>
            <a:ext cx="1635577" cy="1451804"/>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7913" y="2876772"/>
            <a:ext cx="1630311" cy="1449166"/>
          </a:xfrm>
          <a:prstGeom prst="rect">
            <a:avLst/>
          </a:prstGeom>
        </p:spPr>
      </p:pic>
      <p:sp>
        <p:nvSpPr>
          <p:cNvPr id="10" name="文本框 9"/>
          <p:cNvSpPr txBox="1"/>
          <p:nvPr/>
        </p:nvSpPr>
        <p:spPr>
          <a:xfrm>
            <a:off x="1468485" y="4304129"/>
            <a:ext cx="959485" cy="276999"/>
          </a:xfrm>
          <a:prstGeom prst="rect">
            <a:avLst/>
          </a:prstGeom>
          <a:noFill/>
        </p:spPr>
        <p:txBody>
          <a:bodyPr wrap="square" rtlCol="0">
            <a:spAutoFit/>
          </a:bodyPr>
          <a:lstStyle/>
          <a:p>
            <a:r>
              <a:rPr lang="en-US" altLang="zh-CN" sz="1200" dirty="0"/>
              <a:t>60mm</a:t>
            </a:r>
          </a:p>
        </p:txBody>
      </p:sp>
      <p:sp>
        <p:nvSpPr>
          <p:cNvPr id="11" name="文本框 10"/>
          <p:cNvSpPr txBox="1"/>
          <p:nvPr/>
        </p:nvSpPr>
        <p:spPr>
          <a:xfrm>
            <a:off x="3398663" y="4304129"/>
            <a:ext cx="959485" cy="276999"/>
          </a:xfrm>
          <a:prstGeom prst="rect">
            <a:avLst/>
          </a:prstGeom>
          <a:noFill/>
        </p:spPr>
        <p:txBody>
          <a:bodyPr wrap="square" rtlCol="0">
            <a:spAutoFit/>
          </a:bodyPr>
          <a:lstStyle/>
          <a:p>
            <a:r>
              <a:rPr lang="en-US" altLang="zh-CN" sz="1200" dirty="0"/>
              <a:t>8</a:t>
            </a:r>
            <a:r>
              <a:rPr lang="en-US" altLang="zh-CN" sz="1200" dirty="0" smtClean="0"/>
              <a:t>0mm</a:t>
            </a:r>
            <a:endParaRPr lang="en-US" altLang="zh-CN" sz="1200" dirty="0"/>
          </a:p>
        </p:txBody>
      </p:sp>
      <p:sp>
        <p:nvSpPr>
          <p:cNvPr id="12" name="文本框 11"/>
          <p:cNvSpPr txBox="1"/>
          <p:nvPr/>
        </p:nvSpPr>
        <p:spPr>
          <a:xfrm>
            <a:off x="5484723" y="4304129"/>
            <a:ext cx="959485" cy="276999"/>
          </a:xfrm>
          <a:prstGeom prst="rect">
            <a:avLst/>
          </a:prstGeom>
          <a:noFill/>
        </p:spPr>
        <p:txBody>
          <a:bodyPr wrap="square" rtlCol="0">
            <a:spAutoFit/>
          </a:bodyPr>
          <a:lstStyle/>
          <a:p>
            <a:r>
              <a:rPr lang="en-US" altLang="zh-CN" sz="1200" dirty="0" smtClean="0"/>
              <a:t>10</a:t>
            </a:r>
            <a:r>
              <a:rPr lang="en-US" altLang="zh-CN" sz="1200" dirty="0" smtClean="0"/>
              <a:t>0mm</a:t>
            </a:r>
            <a:endParaRPr lang="en-US" altLang="zh-CN" sz="1200" dirty="0"/>
          </a:p>
        </p:txBody>
      </p:sp>
      <p:sp>
        <p:nvSpPr>
          <p:cNvPr id="13" name="矩形 12"/>
          <p:cNvSpPr/>
          <p:nvPr/>
        </p:nvSpPr>
        <p:spPr>
          <a:xfrm>
            <a:off x="801889" y="2748963"/>
            <a:ext cx="7658543" cy="1832165"/>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7213750" y="3480379"/>
            <a:ext cx="1080120" cy="369332"/>
          </a:xfrm>
          <a:prstGeom prst="rect">
            <a:avLst/>
          </a:prstGeom>
          <a:noFill/>
        </p:spPr>
        <p:txBody>
          <a:bodyPr wrap="square" rtlCol="0">
            <a:spAutoFit/>
          </a:bodyPr>
          <a:lstStyle/>
          <a:p>
            <a:r>
              <a:rPr lang="en-US" altLang="zh-CN" b="1" dirty="0" err="1" smtClean="0"/>
              <a:t>Xt</a:t>
            </a:r>
            <a:r>
              <a:rPr lang="en-US" altLang="zh-CN" b="1" dirty="0" smtClean="0"/>
              <a:t>=970</a:t>
            </a:r>
            <a:endParaRPr lang="zh-CN" altLang="en-US" b="1" dirty="0"/>
          </a:p>
        </p:txBody>
      </p:sp>
      <p:pic>
        <p:nvPicPr>
          <p:cNvPr id="14" name="图片 13"/>
          <p:cNvPicPr>
            <a:picLocks noChangeAspect="1"/>
          </p:cNvPicPr>
          <p:nvPr/>
        </p:nvPicPr>
        <p:blipFill>
          <a:blip r:embed="rId6"/>
          <a:stretch>
            <a:fillRect/>
          </a:stretch>
        </p:blipFill>
        <p:spPr>
          <a:xfrm>
            <a:off x="150877" y="2414718"/>
            <a:ext cx="8889877" cy="1185317"/>
          </a:xfrm>
          <a:prstGeom prst="rect">
            <a:avLst/>
          </a:prstGeom>
        </p:spPr>
      </p:pic>
      <p:sp>
        <p:nvSpPr>
          <p:cNvPr id="16" name="文本框 15"/>
          <p:cNvSpPr txBox="1"/>
          <p:nvPr/>
        </p:nvSpPr>
        <p:spPr>
          <a:xfrm>
            <a:off x="2458522" y="3819191"/>
            <a:ext cx="3384376" cy="830997"/>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smtClean="0"/>
              <a:t>纤维方向不对，测试结果不可信</a:t>
            </a:r>
            <a:endParaRPr lang="zh-CN" altLang="en-US" sz="2400" dirty="0"/>
          </a:p>
        </p:txBody>
      </p:sp>
      <p:sp>
        <p:nvSpPr>
          <p:cNvPr id="17" name="文本框 16"/>
          <p:cNvSpPr txBox="1"/>
          <p:nvPr/>
        </p:nvSpPr>
        <p:spPr>
          <a:xfrm>
            <a:off x="511727" y="6157992"/>
            <a:ext cx="8238865" cy="307777"/>
          </a:xfrm>
          <a:prstGeom prst="rect">
            <a:avLst/>
          </a:prstGeom>
          <a:noFill/>
        </p:spPr>
        <p:txBody>
          <a:bodyPr wrap="square" rtlCol="0">
            <a:spAutoFit/>
          </a:bodyPr>
          <a:lstStyle/>
          <a:p>
            <a:r>
              <a:rPr lang="zh-CN" altLang="en-US" sz="1400" dirty="0" smtClean="0"/>
              <a:t>将</a:t>
            </a:r>
            <a:r>
              <a:rPr lang="en-US" altLang="zh-CN" sz="1400" dirty="0" err="1" smtClean="0"/>
              <a:t>Xt</a:t>
            </a:r>
            <a:r>
              <a:rPr lang="zh-CN" altLang="en-US" sz="1400" dirty="0" smtClean="0"/>
              <a:t>由</a:t>
            </a:r>
            <a:r>
              <a:rPr lang="en-US" altLang="zh-CN" sz="1400" dirty="0" smtClean="0"/>
              <a:t>1441.6</a:t>
            </a:r>
            <a:r>
              <a:rPr lang="zh-CN" altLang="en-US" sz="1400" dirty="0" smtClean="0"/>
              <a:t>改为</a:t>
            </a:r>
            <a:r>
              <a:rPr lang="en-US" altLang="zh-CN" sz="1400" dirty="0" smtClean="0"/>
              <a:t>970.98</a:t>
            </a:r>
            <a:r>
              <a:rPr lang="zh-CN" altLang="en-US" sz="1400" dirty="0" smtClean="0"/>
              <a:t>后，极限载荷更加精确，由此也可以看出</a:t>
            </a: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a:t>
            </a:r>
            <a:r>
              <a:rPr lang="zh-CN" altLang="en-US" sz="1400" dirty="0" smtClean="0"/>
              <a:t>的强度主要由纤维拉伸强度决定</a:t>
            </a:r>
            <a:endParaRPr lang="en-US" altLang="zh-CN" sz="1400" kern="100" baseline="-25000" dirty="0">
              <a:latin typeface="Times New Roman" panose="02020603050405020304" pitchFamily="18" charset="0"/>
              <a:ea typeface="华文中宋" panose="02010600040101010101" charset="-122"/>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21</a:t>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1130" y="1092835"/>
            <a:ext cx="1151255" cy="398780"/>
          </a:xfrm>
          <a:prstGeom prst="rect">
            <a:avLst/>
          </a:prstGeom>
          <a:noFill/>
        </p:spPr>
        <p:txBody>
          <a:bodyPr wrap="square" rtlCol="0" anchor="t">
            <a:spAutoFit/>
          </a:bodyPr>
          <a:lstStyle/>
          <a:p>
            <a:pPr>
              <a:spcAft>
                <a:spcPts val="0"/>
              </a:spcAft>
            </a:pPr>
            <a:r>
              <a:rPr lang="en-US" sz="2000" kern="100">
                <a:effectLst/>
                <a:latin typeface="Times New Roman" panose="02020603050405020304" pitchFamily="18" charset="0"/>
                <a:cs typeface="Times New Roman" panose="02020603050405020304" pitchFamily="18" charset="0"/>
                <a:sym typeface="+mn-ea"/>
              </a:rPr>
              <a:t>[0/90]</a:t>
            </a:r>
            <a:r>
              <a:rPr lang="en-US" sz="2000" kern="100" baseline="-25000">
                <a:effectLst/>
                <a:latin typeface="Times New Roman" panose="02020603050405020304" pitchFamily="18" charset="0"/>
                <a:cs typeface="Times New Roman" panose="02020603050405020304" pitchFamily="18" charset="0"/>
                <a:sym typeface="+mn-ea"/>
              </a:rPr>
              <a:t>5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083935" y="3371850"/>
            <a:ext cx="1722120" cy="1420495"/>
          </a:xfrm>
          <a:prstGeom prst="rect">
            <a:avLst/>
          </a:prstGeom>
        </p:spPr>
      </p:pic>
      <p:pic>
        <p:nvPicPr>
          <p:cNvPr id="4" name="图片 3"/>
          <p:cNvPicPr>
            <a:picLocks noChangeAspect="1"/>
          </p:cNvPicPr>
          <p:nvPr/>
        </p:nvPicPr>
        <p:blipFill>
          <a:blip r:embed="rId4"/>
          <a:stretch>
            <a:fillRect/>
          </a:stretch>
        </p:blipFill>
        <p:spPr>
          <a:xfrm>
            <a:off x="6083935" y="1912620"/>
            <a:ext cx="1983740" cy="1279525"/>
          </a:xfrm>
          <a:prstGeom prst="rect">
            <a:avLst/>
          </a:prstGeom>
        </p:spPr>
      </p:pic>
      <p:pic>
        <p:nvPicPr>
          <p:cNvPr id="5" name="图片 4"/>
          <p:cNvPicPr>
            <a:picLocks noChangeAspect="1"/>
          </p:cNvPicPr>
          <p:nvPr/>
        </p:nvPicPr>
        <p:blipFill>
          <a:blip r:embed="rId5"/>
          <a:stretch>
            <a:fillRect/>
          </a:stretch>
        </p:blipFill>
        <p:spPr>
          <a:xfrm>
            <a:off x="6083935" y="4991735"/>
            <a:ext cx="1853565" cy="1237615"/>
          </a:xfrm>
          <a:prstGeom prst="rect">
            <a:avLst/>
          </a:prstGeom>
        </p:spPr>
      </p:pic>
      <p:pic>
        <p:nvPicPr>
          <p:cNvPr id="6" name="图片 5" descr="0ply_f-failure2"/>
          <p:cNvPicPr>
            <a:picLocks noChangeAspect="1"/>
          </p:cNvPicPr>
          <p:nvPr/>
        </p:nvPicPr>
        <p:blipFill>
          <a:blip r:embed="rId6"/>
          <a:stretch>
            <a:fillRect/>
          </a:stretch>
        </p:blipFill>
        <p:spPr>
          <a:xfrm>
            <a:off x="151130" y="1943100"/>
            <a:ext cx="1364615" cy="1202690"/>
          </a:xfrm>
          <a:prstGeom prst="rect">
            <a:avLst/>
          </a:prstGeom>
        </p:spPr>
      </p:pic>
      <p:pic>
        <p:nvPicPr>
          <p:cNvPr id="7" name="图片 6" descr="0ply_m-failure2"/>
          <p:cNvPicPr>
            <a:picLocks noChangeAspect="1"/>
          </p:cNvPicPr>
          <p:nvPr/>
        </p:nvPicPr>
        <p:blipFill>
          <a:blip r:embed="rId7"/>
          <a:stretch>
            <a:fillRect/>
          </a:stretch>
        </p:blipFill>
        <p:spPr>
          <a:xfrm>
            <a:off x="1515745" y="1942465"/>
            <a:ext cx="1360170" cy="1210945"/>
          </a:xfrm>
          <a:prstGeom prst="rect">
            <a:avLst/>
          </a:prstGeom>
        </p:spPr>
      </p:pic>
      <p:pic>
        <p:nvPicPr>
          <p:cNvPr id="10" name="图片 9" descr="90ply_f-failure"/>
          <p:cNvPicPr>
            <a:picLocks noChangeAspect="1"/>
          </p:cNvPicPr>
          <p:nvPr/>
        </p:nvPicPr>
        <p:blipFill>
          <a:blip r:embed="rId8"/>
          <a:stretch>
            <a:fillRect/>
          </a:stretch>
        </p:blipFill>
        <p:spPr>
          <a:xfrm>
            <a:off x="3122930" y="1942465"/>
            <a:ext cx="1358900" cy="1202690"/>
          </a:xfrm>
          <a:prstGeom prst="rect">
            <a:avLst/>
          </a:prstGeom>
        </p:spPr>
      </p:pic>
      <p:pic>
        <p:nvPicPr>
          <p:cNvPr id="11" name="图片 10" descr="90ply_m-failure2"/>
          <p:cNvPicPr>
            <a:picLocks noChangeAspect="1"/>
          </p:cNvPicPr>
          <p:nvPr/>
        </p:nvPicPr>
        <p:blipFill>
          <a:blip r:embed="rId9"/>
          <a:stretch>
            <a:fillRect/>
          </a:stretch>
        </p:blipFill>
        <p:spPr>
          <a:xfrm>
            <a:off x="4481830" y="1950720"/>
            <a:ext cx="1359535" cy="1202690"/>
          </a:xfrm>
          <a:prstGeom prst="rect">
            <a:avLst/>
          </a:prstGeom>
        </p:spPr>
      </p:pic>
      <p:pic>
        <p:nvPicPr>
          <p:cNvPr id="12" name="图片 11" descr="90ply_m-failure2"/>
          <p:cNvPicPr>
            <a:picLocks noChangeAspect="1"/>
          </p:cNvPicPr>
          <p:nvPr/>
        </p:nvPicPr>
        <p:blipFill>
          <a:blip r:embed="rId10"/>
          <a:stretch>
            <a:fillRect/>
          </a:stretch>
        </p:blipFill>
        <p:spPr>
          <a:xfrm>
            <a:off x="4445000" y="3478530"/>
            <a:ext cx="1396365" cy="1238885"/>
          </a:xfrm>
          <a:prstGeom prst="rect">
            <a:avLst/>
          </a:prstGeom>
        </p:spPr>
      </p:pic>
      <p:pic>
        <p:nvPicPr>
          <p:cNvPr id="13" name="图片 12" descr="0ply_f-failure2"/>
          <p:cNvPicPr>
            <a:picLocks noChangeAspect="1"/>
          </p:cNvPicPr>
          <p:nvPr/>
        </p:nvPicPr>
        <p:blipFill>
          <a:blip r:embed="rId11"/>
          <a:stretch>
            <a:fillRect/>
          </a:stretch>
        </p:blipFill>
        <p:spPr>
          <a:xfrm>
            <a:off x="151130" y="3478530"/>
            <a:ext cx="1364615" cy="1207770"/>
          </a:xfrm>
          <a:prstGeom prst="rect">
            <a:avLst/>
          </a:prstGeom>
        </p:spPr>
      </p:pic>
      <p:pic>
        <p:nvPicPr>
          <p:cNvPr id="14" name="图片 13" descr="0ply_m-failure2"/>
          <p:cNvPicPr>
            <a:picLocks noChangeAspect="1"/>
          </p:cNvPicPr>
          <p:nvPr/>
        </p:nvPicPr>
        <p:blipFill>
          <a:blip r:embed="rId12"/>
          <a:stretch>
            <a:fillRect/>
          </a:stretch>
        </p:blipFill>
        <p:spPr>
          <a:xfrm>
            <a:off x="1515745" y="3478530"/>
            <a:ext cx="1361440" cy="1207770"/>
          </a:xfrm>
          <a:prstGeom prst="rect">
            <a:avLst/>
          </a:prstGeom>
        </p:spPr>
      </p:pic>
      <p:pic>
        <p:nvPicPr>
          <p:cNvPr id="16" name="图片 15" descr="90ply_f-failure"/>
          <p:cNvPicPr>
            <a:picLocks noChangeAspect="1"/>
          </p:cNvPicPr>
          <p:nvPr/>
        </p:nvPicPr>
        <p:blipFill>
          <a:blip r:embed="rId13"/>
          <a:stretch>
            <a:fillRect/>
          </a:stretch>
        </p:blipFill>
        <p:spPr>
          <a:xfrm>
            <a:off x="3067685" y="3478530"/>
            <a:ext cx="1413510" cy="1238250"/>
          </a:xfrm>
          <a:prstGeom prst="rect">
            <a:avLst/>
          </a:prstGeom>
        </p:spPr>
      </p:pic>
      <p:pic>
        <p:nvPicPr>
          <p:cNvPr id="17" name="图片 16" descr="90ply-f_failure"/>
          <p:cNvPicPr>
            <a:picLocks noChangeAspect="1"/>
          </p:cNvPicPr>
          <p:nvPr/>
        </p:nvPicPr>
        <p:blipFill>
          <a:blip r:embed="rId14"/>
          <a:stretch>
            <a:fillRect/>
          </a:stretch>
        </p:blipFill>
        <p:spPr>
          <a:xfrm>
            <a:off x="3067685" y="4947285"/>
            <a:ext cx="1408430" cy="1250315"/>
          </a:xfrm>
          <a:prstGeom prst="rect">
            <a:avLst/>
          </a:prstGeom>
        </p:spPr>
      </p:pic>
      <p:pic>
        <p:nvPicPr>
          <p:cNvPr id="18" name="图片 17" descr="90ply-m_failure2"/>
          <p:cNvPicPr>
            <a:picLocks noChangeAspect="1"/>
          </p:cNvPicPr>
          <p:nvPr/>
        </p:nvPicPr>
        <p:blipFill>
          <a:blip r:embed="rId15"/>
          <a:stretch>
            <a:fillRect/>
          </a:stretch>
        </p:blipFill>
        <p:spPr>
          <a:xfrm>
            <a:off x="4481830" y="4947285"/>
            <a:ext cx="1396365" cy="1249045"/>
          </a:xfrm>
          <a:prstGeom prst="rect">
            <a:avLst/>
          </a:prstGeom>
        </p:spPr>
      </p:pic>
      <p:pic>
        <p:nvPicPr>
          <p:cNvPr id="19" name="图片 18" descr="0ply-f_failure2"/>
          <p:cNvPicPr>
            <a:picLocks noChangeAspect="1"/>
          </p:cNvPicPr>
          <p:nvPr/>
        </p:nvPicPr>
        <p:blipFill>
          <a:blip r:embed="rId16"/>
          <a:stretch>
            <a:fillRect/>
          </a:stretch>
        </p:blipFill>
        <p:spPr>
          <a:xfrm>
            <a:off x="151130" y="4991735"/>
            <a:ext cx="1363980" cy="1204595"/>
          </a:xfrm>
          <a:prstGeom prst="rect">
            <a:avLst/>
          </a:prstGeom>
        </p:spPr>
      </p:pic>
      <p:pic>
        <p:nvPicPr>
          <p:cNvPr id="20" name="图片 19" descr="0ply-m_failure2"/>
          <p:cNvPicPr>
            <a:picLocks noChangeAspect="1"/>
          </p:cNvPicPr>
          <p:nvPr/>
        </p:nvPicPr>
        <p:blipFill>
          <a:blip r:embed="rId17"/>
          <a:stretch>
            <a:fillRect/>
          </a:stretch>
        </p:blipFill>
        <p:spPr>
          <a:xfrm>
            <a:off x="1515745" y="4991735"/>
            <a:ext cx="1360805" cy="1205865"/>
          </a:xfrm>
          <a:prstGeom prst="rect">
            <a:avLst/>
          </a:prstGeom>
        </p:spPr>
      </p:pic>
      <p:cxnSp>
        <p:nvCxnSpPr>
          <p:cNvPr id="26" name="直接连接符 25"/>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21" name="直接连接符 20"/>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3" name="文本框 22"/>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24" name="文本框 23"/>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25" name="文本框 24"/>
          <p:cNvSpPr txBox="1"/>
          <p:nvPr/>
        </p:nvSpPr>
        <p:spPr>
          <a:xfrm>
            <a:off x="8093710" y="5387340"/>
            <a:ext cx="959485" cy="368300"/>
          </a:xfrm>
          <a:prstGeom prst="rect">
            <a:avLst/>
          </a:prstGeom>
          <a:noFill/>
        </p:spPr>
        <p:txBody>
          <a:bodyPr wrap="square" rtlCol="0">
            <a:spAutoFit/>
          </a:bodyPr>
          <a:lstStyle/>
          <a:p>
            <a:r>
              <a:rPr lang="en-US" altLang="zh-CN"/>
              <a:t>100mm</a:t>
            </a:r>
          </a:p>
        </p:txBody>
      </p:sp>
      <p:sp>
        <p:nvSpPr>
          <p:cNvPr id="27" name="文本框 26"/>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28" name="文本框 27"/>
          <p:cNvSpPr txBox="1"/>
          <p:nvPr/>
        </p:nvSpPr>
        <p:spPr>
          <a:xfrm>
            <a:off x="1149350" y="1485265"/>
            <a:ext cx="959485" cy="368300"/>
          </a:xfrm>
          <a:prstGeom prst="rect">
            <a:avLst/>
          </a:prstGeom>
          <a:noFill/>
        </p:spPr>
        <p:txBody>
          <a:bodyPr wrap="square" rtlCol="0">
            <a:spAutoFit/>
          </a:bodyPr>
          <a:lstStyle/>
          <a:p>
            <a:r>
              <a:rPr lang="en-US" altLang="zh-CN">
                <a:solidFill>
                  <a:schemeClr val="tx2"/>
                </a:solidFill>
              </a:rPr>
              <a:t>0 ply</a:t>
            </a:r>
          </a:p>
        </p:txBody>
      </p:sp>
      <p:sp>
        <p:nvSpPr>
          <p:cNvPr id="29" name="文本框 28"/>
          <p:cNvSpPr txBox="1"/>
          <p:nvPr/>
        </p:nvSpPr>
        <p:spPr>
          <a:xfrm>
            <a:off x="4092575" y="1491615"/>
            <a:ext cx="959485" cy="368300"/>
          </a:xfrm>
          <a:prstGeom prst="rect">
            <a:avLst/>
          </a:prstGeom>
          <a:noFill/>
        </p:spPr>
        <p:txBody>
          <a:bodyPr wrap="square" rtlCol="0">
            <a:spAutoFit/>
          </a:bodyPr>
          <a:lstStyle/>
          <a:p>
            <a:r>
              <a:rPr lang="en-US" altLang="zh-CN">
                <a:solidFill>
                  <a:schemeClr val="tx2"/>
                </a:solidFill>
              </a:rPr>
              <a:t>90 ply</a:t>
            </a:r>
          </a:p>
        </p:txBody>
      </p:sp>
      <p:sp>
        <p:nvSpPr>
          <p:cNvPr id="30" name="文本框 29"/>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31" name="文本框 30"/>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32" name="文本框 31"/>
          <p:cNvSpPr txBox="1"/>
          <p:nvPr/>
        </p:nvSpPr>
        <p:spPr>
          <a:xfrm>
            <a:off x="1771650" y="6229350"/>
            <a:ext cx="849630" cy="368300"/>
          </a:xfrm>
          <a:prstGeom prst="rect">
            <a:avLst/>
          </a:prstGeom>
          <a:noFill/>
        </p:spPr>
        <p:txBody>
          <a:bodyPr wrap="square" rtlCol="0">
            <a:spAutoFit/>
          </a:bodyPr>
          <a:lstStyle/>
          <a:p>
            <a:r>
              <a:rPr lang="en-US" altLang="zh-CN">
                <a:solidFill>
                  <a:schemeClr val="tx2"/>
                </a:solidFill>
              </a:rPr>
              <a:t>matrix</a:t>
            </a:r>
          </a:p>
        </p:txBody>
      </p:sp>
      <p:sp>
        <p:nvSpPr>
          <p:cNvPr id="33" name="文本框 32"/>
          <p:cNvSpPr txBox="1"/>
          <p:nvPr/>
        </p:nvSpPr>
        <p:spPr>
          <a:xfrm>
            <a:off x="4755515" y="6229350"/>
            <a:ext cx="849630" cy="368300"/>
          </a:xfrm>
          <a:prstGeom prst="rect">
            <a:avLst/>
          </a:prstGeom>
          <a:noFill/>
        </p:spPr>
        <p:txBody>
          <a:bodyPr wrap="square" rtlCol="0">
            <a:spAutoFit/>
          </a:bodyPr>
          <a:lstStyle/>
          <a:p>
            <a:r>
              <a:rPr lang="en-US" altLang="zh-CN">
                <a:solidFill>
                  <a:schemeClr val="tx2"/>
                </a:solidFill>
              </a:rPr>
              <a:t>matrix</a:t>
            </a:r>
          </a:p>
        </p:txBody>
      </p:sp>
      <p:sp>
        <p:nvSpPr>
          <p:cNvPr id="36" name="文本框 35"/>
          <p:cNvSpPr txBox="1"/>
          <p:nvPr/>
        </p:nvSpPr>
        <p:spPr>
          <a:xfrm>
            <a:off x="1945640" y="1092835"/>
            <a:ext cx="4987925" cy="398780"/>
          </a:xfrm>
          <a:prstGeom prst="rect">
            <a:avLst/>
          </a:prstGeom>
          <a:noFill/>
        </p:spPr>
        <p:txBody>
          <a:bodyPr wrap="square" rtlCol="0" anchor="t">
            <a:spAutoFit/>
          </a:bodyPr>
          <a:lstStyle/>
          <a:p>
            <a:pPr>
              <a:spcAft>
                <a:spcPts val="0"/>
              </a:spcAft>
            </a:pPr>
            <a:r>
              <a:rPr lang="en-US" sz="2000" b="1" kern="100">
                <a:effectLst/>
                <a:latin typeface="Times New Roman" panose="02020603050405020304" pitchFamily="18" charset="0"/>
                <a:cs typeface="Times New Roman" panose="02020603050405020304" pitchFamily="18" charset="0"/>
                <a:sym typeface="+mn-ea"/>
              </a:rPr>
              <a:t>Linear</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a:effectLst/>
                <a:latin typeface="Times New Roman" panose="02020603050405020304" pitchFamily="18" charset="0"/>
                <a:cs typeface="Times New Roman" panose="02020603050405020304" pitchFamily="18" charset="0"/>
                <a:sym typeface="+mn-ea"/>
              </a:rPr>
              <a:t> </a:t>
            </a:r>
            <a:r>
              <a:rPr lang="en-US" sz="2000" kern="100" baseline="-2500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22</a:t>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1130" y="1092835"/>
            <a:ext cx="1151255" cy="398780"/>
          </a:xfrm>
          <a:prstGeom prst="rect">
            <a:avLst/>
          </a:prstGeom>
          <a:noFill/>
        </p:spPr>
        <p:txBody>
          <a:bodyPr wrap="square" rtlCol="0" anchor="t">
            <a:spAutoFit/>
          </a:bodyPr>
          <a:lstStyle/>
          <a:p>
            <a:pPr>
              <a:spcAft>
                <a:spcPts val="0"/>
              </a:spcAft>
            </a:pPr>
            <a:r>
              <a:rPr lang="en-US" sz="2000" kern="100">
                <a:effectLst/>
                <a:latin typeface="Times New Roman" panose="02020603050405020304" pitchFamily="18" charset="0"/>
                <a:cs typeface="Times New Roman" panose="02020603050405020304" pitchFamily="18" charset="0"/>
                <a:sym typeface="+mn-ea"/>
              </a:rPr>
              <a:t>[0/90]</a:t>
            </a:r>
            <a:r>
              <a:rPr lang="en-US" sz="2000" kern="100" baseline="-25000">
                <a:effectLst/>
                <a:latin typeface="Times New Roman" panose="02020603050405020304" pitchFamily="18" charset="0"/>
                <a:cs typeface="Times New Roman" panose="02020603050405020304" pitchFamily="18" charset="0"/>
                <a:sym typeface="+mn-ea"/>
              </a:rPr>
              <a:t>5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083935" y="3371850"/>
            <a:ext cx="1722120" cy="1420495"/>
          </a:xfrm>
          <a:prstGeom prst="rect">
            <a:avLst/>
          </a:prstGeom>
        </p:spPr>
      </p:pic>
      <p:pic>
        <p:nvPicPr>
          <p:cNvPr id="4" name="图片 3"/>
          <p:cNvPicPr>
            <a:picLocks noChangeAspect="1"/>
          </p:cNvPicPr>
          <p:nvPr/>
        </p:nvPicPr>
        <p:blipFill>
          <a:blip r:embed="rId4"/>
          <a:stretch>
            <a:fillRect/>
          </a:stretch>
        </p:blipFill>
        <p:spPr>
          <a:xfrm>
            <a:off x="6083935" y="1912620"/>
            <a:ext cx="1983740" cy="1279525"/>
          </a:xfrm>
          <a:prstGeom prst="rect">
            <a:avLst/>
          </a:prstGeom>
        </p:spPr>
      </p:pic>
      <p:pic>
        <p:nvPicPr>
          <p:cNvPr id="5" name="图片 4"/>
          <p:cNvPicPr>
            <a:picLocks noChangeAspect="1"/>
          </p:cNvPicPr>
          <p:nvPr/>
        </p:nvPicPr>
        <p:blipFill>
          <a:blip r:embed="rId5"/>
          <a:stretch>
            <a:fillRect/>
          </a:stretch>
        </p:blipFill>
        <p:spPr>
          <a:xfrm>
            <a:off x="6083935" y="4991735"/>
            <a:ext cx="1853565" cy="1237615"/>
          </a:xfrm>
          <a:prstGeom prst="rect">
            <a:avLst/>
          </a:prstGeom>
        </p:spPr>
      </p:pic>
      <p:cxnSp>
        <p:nvCxnSpPr>
          <p:cNvPr id="26" name="直接连接符 25"/>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21" name="直接连接符 20"/>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3" name="文本框 22"/>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24" name="文本框 23"/>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25" name="文本框 24"/>
          <p:cNvSpPr txBox="1"/>
          <p:nvPr/>
        </p:nvSpPr>
        <p:spPr>
          <a:xfrm>
            <a:off x="8093710" y="5387340"/>
            <a:ext cx="959485" cy="368300"/>
          </a:xfrm>
          <a:prstGeom prst="rect">
            <a:avLst/>
          </a:prstGeom>
          <a:noFill/>
        </p:spPr>
        <p:txBody>
          <a:bodyPr wrap="square" rtlCol="0">
            <a:spAutoFit/>
          </a:bodyPr>
          <a:lstStyle/>
          <a:p>
            <a:r>
              <a:rPr lang="en-US" altLang="zh-CN"/>
              <a:t>100mm</a:t>
            </a:r>
          </a:p>
        </p:txBody>
      </p:sp>
      <p:sp>
        <p:nvSpPr>
          <p:cNvPr id="27" name="文本框 26"/>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28" name="文本框 27"/>
          <p:cNvSpPr txBox="1"/>
          <p:nvPr/>
        </p:nvSpPr>
        <p:spPr>
          <a:xfrm>
            <a:off x="1149350" y="1485265"/>
            <a:ext cx="959485" cy="368300"/>
          </a:xfrm>
          <a:prstGeom prst="rect">
            <a:avLst/>
          </a:prstGeom>
          <a:noFill/>
        </p:spPr>
        <p:txBody>
          <a:bodyPr wrap="square" rtlCol="0">
            <a:spAutoFit/>
          </a:bodyPr>
          <a:lstStyle/>
          <a:p>
            <a:r>
              <a:rPr lang="en-US" altLang="zh-CN">
                <a:solidFill>
                  <a:schemeClr val="tx2"/>
                </a:solidFill>
              </a:rPr>
              <a:t>0 ply</a:t>
            </a:r>
          </a:p>
        </p:txBody>
      </p:sp>
      <p:sp>
        <p:nvSpPr>
          <p:cNvPr id="29" name="文本框 28"/>
          <p:cNvSpPr txBox="1"/>
          <p:nvPr/>
        </p:nvSpPr>
        <p:spPr>
          <a:xfrm>
            <a:off x="4092575" y="1491615"/>
            <a:ext cx="959485" cy="368300"/>
          </a:xfrm>
          <a:prstGeom prst="rect">
            <a:avLst/>
          </a:prstGeom>
          <a:noFill/>
        </p:spPr>
        <p:txBody>
          <a:bodyPr wrap="square" rtlCol="0">
            <a:spAutoFit/>
          </a:bodyPr>
          <a:lstStyle/>
          <a:p>
            <a:r>
              <a:rPr lang="en-US" altLang="zh-CN">
                <a:solidFill>
                  <a:schemeClr val="tx2"/>
                </a:solidFill>
              </a:rPr>
              <a:t>90 ply</a:t>
            </a:r>
          </a:p>
        </p:txBody>
      </p:sp>
      <p:sp>
        <p:nvSpPr>
          <p:cNvPr id="30" name="文本框 29"/>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31" name="文本框 30"/>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32" name="文本框 31"/>
          <p:cNvSpPr txBox="1"/>
          <p:nvPr/>
        </p:nvSpPr>
        <p:spPr>
          <a:xfrm>
            <a:off x="1771650" y="6229350"/>
            <a:ext cx="849630" cy="368300"/>
          </a:xfrm>
          <a:prstGeom prst="rect">
            <a:avLst/>
          </a:prstGeom>
          <a:noFill/>
        </p:spPr>
        <p:txBody>
          <a:bodyPr wrap="square" rtlCol="0">
            <a:spAutoFit/>
          </a:bodyPr>
          <a:lstStyle/>
          <a:p>
            <a:r>
              <a:rPr lang="en-US" altLang="zh-CN">
                <a:solidFill>
                  <a:schemeClr val="tx2"/>
                </a:solidFill>
              </a:rPr>
              <a:t>matrix</a:t>
            </a:r>
          </a:p>
        </p:txBody>
      </p:sp>
      <p:sp>
        <p:nvSpPr>
          <p:cNvPr id="33" name="文本框 32"/>
          <p:cNvSpPr txBox="1"/>
          <p:nvPr/>
        </p:nvSpPr>
        <p:spPr>
          <a:xfrm>
            <a:off x="4755515" y="6229350"/>
            <a:ext cx="849630" cy="368300"/>
          </a:xfrm>
          <a:prstGeom prst="rect">
            <a:avLst/>
          </a:prstGeom>
          <a:noFill/>
        </p:spPr>
        <p:txBody>
          <a:bodyPr wrap="square" rtlCol="0">
            <a:spAutoFit/>
          </a:bodyPr>
          <a:lstStyle/>
          <a:p>
            <a:r>
              <a:rPr lang="en-US" altLang="zh-CN">
                <a:solidFill>
                  <a:schemeClr val="tx2"/>
                </a:solidFill>
              </a:rPr>
              <a:t>matrix</a:t>
            </a:r>
          </a:p>
        </p:txBody>
      </p:sp>
      <p:sp>
        <p:nvSpPr>
          <p:cNvPr id="36" name="文本框 35"/>
          <p:cNvSpPr txBox="1"/>
          <p:nvPr/>
        </p:nvSpPr>
        <p:spPr>
          <a:xfrm>
            <a:off x="1945640" y="1092835"/>
            <a:ext cx="4987925" cy="398780"/>
          </a:xfrm>
          <a:prstGeom prst="rect">
            <a:avLst/>
          </a:prstGeom>
          <a:noFill/>
        </p:spPr>
        <p:txBody>
          <a:bodyPr wrap="square" rtlCol="0" anchor="t">
            <a:spAutoFit/>
          </a:bodyPr>
          <a:lstStyle/>
          <a:p>
            <a:pPr>
              <a:spcAft>
                <a:spcPts val="0"/>
              </a:spcAft>
            </a:pPr>
            <a:r>
              <a:rPr lang="en-US" altLang="zh-CN" sz="2000" b="1" dirty="0" smtClean="0">
                <a:latin typeface="Times New Roman" panose="02020603050405020304" pitchFamily="18" charset="0"/>
                <a:cs typeface="Times New Roman" panose="02020603050405020304" pitchFamily="18" charset="0"/>
                <a:sym typeface="+mn-ea"/>
              </a:rPr>
              <a:t>Exponential degenaration</a:t>
            </a:r>
            <a:r>
              <a:rPr lang="en-US" sz="2000" kern="100">
                <a:effectLst/>
                <a:latin typeface="Times New Roman" panose="02020603050405020304" pitchFamily="18" charset="0"/>
                <a:cs typeface="Times New Roman" panose="02020603050405020304" pitchFamily="18" charset="0"/>
                <a:sym typeface="+mn-ea"/>
              </a:rPr>
              <a:t> </a:t>
            </a:r>
            <a:r>
              <a:rPr lang="en-US" sz="2000" kern="100" baseline="-2500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9690" y="1912619"/>
            <a:ext cx="1455020" cy="1283841"/>
          </a:xfrm>
          <a:prstGeom prst="rect">
            <a:avLst/>
          </a:prstGeom>
        </p:spPr>
      </p:pic>
      <p:pic>
        <p:nvPicPr>
          <p:cNvPr id="34" name="图片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847" y="1909280"/>
            <a:ext cx="1383748" cy="1231688"/>
          </a:xfrm>
          <a:prstGeom prst="rect">
            <a:avLst/>
          </a:prstGeom>
        </p:spPr>
      </p:pic>
      <p:pic>
        <p:nvPicPr>
          <p:cNvPr id="35" name="图片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14966" y="1903731"/>
            <a:ext cx="1381434" cy="1224280"/>
          </a:xfrm>
          <a:prstGeom prst="rect">
            <a:avLst/>
          </a:prstGeom>
        </p:spPr>
      </p:pic>
      <p:pic>
        <p:nvPicPr>
          <p:cNvPr id="37" name="图片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69763" y="1914095"/>
            <a:ext cx="1402498" cy="1247525"/>
          </a:xfrm>
          <a:prstGeom prst="rect">
            <a:avLst/>
          </a:prstGeom>
        </p:spPr>
      </p:pic>
      <p:pic>
        <p:nvPicPr>
          <p:cNvPr id="38" name="图片 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5374" y="3405914"/>
            <a:ext cx="1448285" cy="1282336"/>
          </a:xfrm>
          <a:prstGeom prst="rect">
            <a:avLst/>
          </a:prstGeom>
        </p:spPr>
      </p:pic>
      <p:pic>
        <p:nvPicPr>
          <p:cNvPr id="39" name="图片 3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544" y="3413849"/>
            <a:ext cx="1430134" cy="1269912"/>
          </a:xfrm>
          <a:prstGeom prst="rect">
            <a:avLst/>
          </a:prstGeom>
        </p:spPr>
      </p:pic>
      <p:pic>
        <p:nvPicPr>
          <p:cNvPr id="40" name="图片 3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93222" y="3409360"/>
            <a:ext cx="1437628" cy="1278890"/>
          </a:xfrm>
          <a:prstGeom prst="rect">
            <a:avLst/>
          </a:prstGeom>
        </p:spPr>
      </p:pic>
      <p:pic>
        <p:nvPicPr>
          <p:cNvPr id="41" name="图片 4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67787" y="3430012"/>
            <a:ext cx="1397786" cy="1235724"/>
          </a:xfrm>
          <a:prstGeom prst="rect">
            <a:avLst/>
          </a:prstGeom>
        </p:spPr>
      </p:pic>
      <p:pic>
        <p:nvPicPr>
          <p:cNvPr id="42" name="图片 4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56815" y="4975011"/>
            <a:ext cx="1385146" cy="1228541"/>
          </a:xfrm>
          <a:prstGeom prst="rect">
            <a:avLst/>
          </a:prstGeom>
        </p:spPr>
      </p:pic>
      <p:pic>
        <p:nvPicPr>
          <p:cNvPr id="43" name="图片 4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44577" y="4950603"/>
            <a:ext cx="1459082" cy="1301420"/>
          </a:xfrm>
          <a:prstGeom prst="rect">
            <a:avLst/>
          </a:prstGeom>
        </p:spPr>
      </p:pic>
      <p:pic>
        <p:nvPicPr>
          <p:cNvPr id="44" name="图片 4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6952" y="4977763"/>
            <a:ext cx="1371910" cy="1225789"/>
          </a:xfrm>
          <a:prstGeom prst="rect">
            <a:avLst/>
          </a:prstGeom>
        </p:spPr>
      </p:pic>
      <p:pic>
        <p:nvPicPr>
          <p:cNvPr id="45" name="图片 4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02835" y="4975011"/>
            <a:ext cx="1393566" cy="1238119"/>
          </a:xfrm>
          <a:prstGeom prst="rect">
            <a:avLst/>
          </a:prstGeom>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23</a:t>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398780"/>
          </a:xfrm>
          <a:prstGeom prst="rect">
            <a:avLst/>
          </a:prstGeom>
          <a:noFill/>
        </p:spPr>
        <p:txBody>
          <a:bodyPr wrap="square" rtlCol="0" anchor="t">
            <a:spAutoFit/>
          </a:bodyPr>
          <a:lstStyle/>
          <a:p>
            <a:pPr>
              <a:spcAft>
                <a:spcPts val="0"/>
              </a:spcAft>
            </a:pPr>
            <a:r>
              <a:rPr lang="en-US" sz="2000" kern="100" dirty="0">
                <a:latin typeface="Times New Roman" panose="02020603050405020304" pitchFamily="18" charset="0"/>
                <a:cs typeface="Times New Roman" panose="02020603050405020304" pitchFamily="18" charset="0"/>
                <a:sym typeface="+mn-ea"/>
              </a:rPr>
              <a:t>[0/90]</a:t>
            </a:r>
            <a:r>
              <a:rPr lang="en-US" sz="2000" kern="100" baseline="-25000" dirty="0">
                <a:latin typeface="Times New Roman" panose="02020603050405020304" pitchFamily="18" charset="0"/>
                <a:cs typeface="Times New Roman" panose="02020603050405020304" pitchFamily="18" charset="0"/>
                <a:sym typeface="+mn-ea"/>
              </a:rPr>
              <a:t>5</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graphicFrame>
        <p:nvGraphicFramePr>
          <p:cNvPr id="2" name="表格 -1"/>
          <p:cNvGraphicFramePr/>
          <p:nvPr>
            <p:extLst>
              <p:ext uri="{D42A27DB-BD31-4B8C-83A1-F6EECF244321}">
                <p14:modId xmlns:p14="http://schemas.microsoft.com/office/powerpoint/2010/main" val="1674520016"/>
              </p:ext>
            </p:extLst>
          </p:nvPr>
        </p:nvGraphicFramePr>
        <p:xfrm>
          <a:off x="755576" y="4568924"/>
          <a:ext cx="7100888" cy="1168400"/>
        </p:xfrm>
        <a:graphic>
          <a:graphicData uri="http://schemas.openxmlformats.org/drawingml/2006/table">
            <a:tbl>
              <a:tblPr firstRow="1" bandRow="1">
                <a:tableStyleId>{5940675A-B579-460E-94D1-54222C63F5DA}</a:tableStyleId>
              </a:tblPr>
              <a:tblGrid>
                <a:gridCol w="927100"/>
                <a:gridCol w="558800"/>
                <a:gridCol w="500063"/>
                <a:gridCol w="998537"/>
                <a:gridCol w="558800"/>
                <a:gridCol w="501650"/>
                <a:gridCol w="998538"/>
                <a:gridCol w="558800"/>
                <a:gridCol w="500062"/>
                <a:gridCol w="998538"/>
              </a:tblGrid>
              <a:tr h="292100">
                <a:tc rowSpan="2">
                  <a:txBody>
                    <a:bodyPr/>
                    <a:lstStyle/>
                    <a:p>
                      <a:pPr>
                        <a:spcAft>
                          <a:spcPts val="0"/>
                        </a:spcAft>
                      </a:pPr>
                      <a:r>
                        <a:rPr lang="en-US" altLang="zh-CN" sz="1200" kern="100" dirty="0" smtClean="0">
                          <a:latin typeface="Times New Roman" panose="02020603050405020304" pitchFamily="18" charset="0"/>
                          <a:cs typeface="Times New Roman" panose="02020603050405020304" pitchFamily="18" charset="0"/>
                          <a:sym typeface="+mn-ea"/>
                        </a:rPr>
                        <a:t>[0/90]</a:t>
                      </a:r>
                      <a:r>
                        <a:rPr lang="en-US" altLang="zh-CN" sz="1200" kern="100" baseline="-25000" dirty="0" smtClean="0">
                          <a:latin typeface="Times New Roman" panose="02020603050405020304" pitchFamily="18" charset="0"/>
                          <a:cs typeface="Times New Roman" panose="02020603050405020304" pitchFamily="18" charset="0"/>
                          <a:sym typeface="+mn-ea"/>
                        </a:rPr>
                        <a:t>5</a:t>
                      </a:r>
                      <a:r>
                        <a:rPr lang="en-US" altLang="zh-CN" sz="1200" kern="100" baseline="-25000" dirty="0" smtClean="0">
                          <a:latin typeface="Times New Roman" panose="02020603050405020304" pitchFamily="18" charset="0"/>
                          <a:cs typeface="Times New Roman" panose="02020603050405020304" pitchFamily="18" charset="0"/>
                        </a:rPr>
                        <a:t> </a:t>
                      </a:r>
                      <a:endParaRPr lang="zh-CN" altLang="zh-CN" sz="12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60</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80</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100</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292100">
                <a:tc vMerge="1">
                  <a:txBody>
                    <a:bodyPr/>
                    <a:lstStyle/>
                    <a:p>
                      <a:pPr indent="0">
                        <a:buNone/>
                      </a:pPr>
                      <a:endParaRPr lang="zh-CN" altLang="en-US" sz="1200" b="1" dirty="0">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Simul.</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Exp.</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Relative error</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Simul.</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Exp.</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Relative error</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Simul.</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Exp.</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Relative error</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292100">
                <a:tc>
                  <a:txBody>
                    <a:bodyPr/>
                    <a:lstStyle/>
                    <a:p>
                      <a:pPr indent="0">
                        <a:buNone/>
                      </a:pPr>
                      <a:r>
                        <a:rPr lang="en-US" altLang="zh-CN" sz="12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52.67</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200" b="0" dirty="0">
                          <a:solidFill>
                            <a:srgbClr val="000000"/>
                          </a:solidFill>
                          <a:latin typeface="Times New Roman" panose="02020603050405020304" pitchFamily="18" charset="0"/>
                          <a:cs typeface="Times New Roman" panose="02020603050405020304" pitchFamily="18" charset="0"/>
                        </a:rPr>
                        <a:t>59.32</a:t>
                      </a: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a:latin typeface="Calibri" panose="020F0502020204030204" charset="0"/>
                          <a:cs typeface="Calibri" panose="020F0502020204030204" charset="0"/>
                        </a:rPr>
                        <a:t> </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a:latin typeface="宋体" panose="02010600030101010101" pitchFamily="2" charset="-122"/>
                          <a:ea typeface="宋体" panose="02010600030101010101" pitchFamily="2" charset="-122"/>
                          <a:cs typeface="宋体" panose="02010600030101010101" pitchFamily="2" charset="-122"/>
                        </a:rPr>
                        <a:t>43.83</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200" b="0" dirty="0">
                          <a:solidFill>
                            <a:srgbClr val="000000"/>
                          </a:solidFill>
                          <a:latin typeface="Times New Roman" panose="02020603050405020304" pitchFamily="18" charset="0"/>
                          <a:cs typeface="Times New Roman" panose="02020603050405020304" pitchFamily="18" charset="0"/>
                        </a:rPr>
                        <a:t>47.20</a:t>
                      </a: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a:latin typeface="Calibri" panose="020F0502020204030204" charset="0"/>
                          <a:cs typeface="Calibri" panose="020F0502020204030204" charset="0"/>
                        </a:rPr>
                        <a:t> </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34.56</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200" b="0" dirty="0">
                          <a:solidFill>
                            <a:srgbClr val="000000"/>
                          </a:solidFill>
                          <a:latin typeface="Times New Roman" panose="02020603050405020304" pitchFamily="18" charset="0"/>
                          <a:cs typeface="Times New Roman" panose="02020603050405020304" pitchFamily="18" charset="0"/>
                        </a:rPr>
                        <a:t>37.54</a:t>
                      </a: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292100">
                <a:tc>
                  <a:txBody>
                    <a:bodyPr/>
                    <a:lstStyle/>
                    <a:p>
                      <a:pPr indent="0">
                        <a:buNone/>
                      </a:pPr>
                      <a:r>
                        <a:rPr lang="en-US" altLang="zh-CN" sz="12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200" b="0" dirty="0" smtClean="0">
                          <a:latin typeface="宋体" panose="02010600030101010101" pitchFamily="2" charset="-122"/>
                          <a:ea typeface="宋体" panose="02010600030101010101" pitchFamily="2" charset="-122"/>
                          <a:cs typeface="宋体" panose="02010600030101010101" pitchFamily="2" charset="-122"/>
                        </a:rPr>
                        <a:t>56.72</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pPr indent="0">
                        <a:buNone/>
                      </a:pP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宋体" panose="02010600030101010101" pitchFamily="2" charset="-122"/>
                          <a:ea typeface="宋体" panose="02010600030101010101" pitchFamily="2" charset="-122"/>
                          <a:cs typeface="宋体" panose="02010600030101010101" pitchFamily="2" charset="-122"/>
                        </a:rPr>
                        <a:t>48.17</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pPr indent="0">
                        <a:buNone/>
                      </a:pP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endParaRPr lang="zh-CN" altLang="en-US" sz="1200" b="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宋体" panose="02010600030101010101" pitchFamily="2" charset="-122"/>
                          <a:ea typeface="宋体" panose="02010600030101010101" pitchFamily="2" charset="-122"/>
                          <a:cs typeface="宋体" panose="02010600030101010101" pitchFamily="2" charset="-122"/>
                        </a:rPr>
                        <a:t>34.59</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pPr indent="0">
                        <a:buNone/>
                      </a:pP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pic>
        <p:nvPicPr>
          <p:cNvPr id="4" name="图片 3"/>
          <p:cNvPicPr>
            <a:picLocks noChangeAspect="1"/>
          </p:cNvPicPr>
          <p:nvPr/>
        </p:nvPicPr>
        <p:blipFill>
          <a:blip r:embed="rId3"/>
          <a:stretch>
            <a:fillRect/>
          </a:stretch>
        </p:blipFill>
        <p:spPr>
          <a:xfrm>
            <a:off x="641918" y="1612391"/>
            <a:ext cx="3255699" cy="2835609"/>
          </a:xfrm>
          <a:prstGeom prst="rect">
            <a:avLst/>
          </a:prstGeom>
        </p:spPr>
      </p:pic>
      <p:sp>
        <p:nvSpPr>
          <p:cNvPr id="10" name="文本框 9"/>
          <p:cNvSpPr txBox="1"/>
          <p:nvPr/>
        </p:nvSpPr>
        <p:spPr>
          <a:xfrm>
            <a:off x="4788024" y="2372087"/>
            <a:ext cx="3628390" cy="369332"/>
          </a:xfrm>
          <a:prstGeom prst="rect">
            <a:avLst/>
          </a:prstGeom>
          <a:noFill/>
        </p:spPr>
        <p:txBody>
          <a:bodyPr wrap="square" rtlCol="0">
            <a:spAutoFit/>
          </a:bodyPr>
          <a:lstStyle/>
          <a:p>
            <a:r>
              <a:rPr lang="en-US" altLang="zh-CN" kern="100" dirty="0">
                <a:latin typeface="Times New Roman" panose="02020603050405020304" pitchFamily="18" charset="0"/>
                <a:cs typeface="Times New Roman" panose="02020603050405020304" pitchFamily="18" charset="0"/>
                <a:sym typeface="+mn-ea"/>
              </a:rPr>
              <a:t>[0/90]</a:t>
            </a:r>
            <a:r>
              <a:rPr lang="en-US" altLang="zh-CN" kern="100" baseline="-25000" dirty="0">
                <a:latin typeface="Times New Roman" panose="02020603050405020304" pitchFamily="18" charset="0"/>
                <a:cs typeface="Times New Roman" panose="02020603050405020304" pitchFamily="18" charset="0"/>
                <a:sym typeface="+mn-ea"/>
              </a:rPr>
              <a:t>5</a:t>
            </a:r>
            <a:r>
              <a:rPr lang="en-US" altLang="zh-CN" kern="100" baseline="-25000" dirty="0">
                <a:latin typeface="Times New Roman" panose="02020603050405020304" pitchFamily="18" charset="0"/>
                <a:cs typeface="Times New Roman" panose="02020603050405020304" pitchFamily="18" charset="0"/>
              </a:rPr>
              <a:t> </a:t>
            </a:r>
            <a:r>
              <a:rPr lang="zh-CN" altLang="en-US" dirty="0" smtClean="0"/>
              <a:t>铺层各孔径</a:t>
            </a:r>
            <a:r>
              <a:rPr lang="zh-CN" altLang="en-US" dirty="0" smtClean="0"/>
              <a:t>试验</a:t>
            </a:r>
            <a:r>
              <a:rPr lang="zh-CN" altLang="en-US" dirty="0"/>
              <a:t>位移载荷图</a:t>
            </a:r>
          </a:p>
        </p:txBody>
      </p:sp>
      <p:sp>
        <p:nvSpPr>
          <p:cNvPr id="11" name="文本框 10"/>
          <p:cNvSpPr txBox="1"/>
          <p:nvPr/>
        </p:nvSpPr>
        <p:spPr>
          <a:xfrm>
            <a:off x="520645" y="5906887"/>
            <a:ext cx="7862570" cy="738664"/>
          </a:xfrm>
          <a:prstGeom prst="rect">
            <a:avLst/>
          </a:prstGeom>
          <a:noFill/>
        </p:spPr>
        <p:txBody>
          <a:bodyPr wrap="square" rtlCol="0">
            <a:spAutoFit/>
          </a:bodyPr>
          <a:lstStyle/>
          <a:p>
            <a:r>
              <a:rPr lang="en-US" altLang="zh-CN" sz="1400" dirty="0">
                <a:latin typeface="+mn-ea"/>
                <a:ea typeface="+mn-ea"/>
              </a:rPr>
              <a:t>1</a:t>
            </a:r>
            <a:r>
              <a:rPr lang="zh-CN" altLang="en-US" sz="1400" dirty="0">
                <a:latin typeface="+mn-ea"/>
                <a:ea typeface="+mn-ea"/>
              </a:rPr>
              <a:t>、从试验以及模拟的结果来看，裂纹的扩展和孔径大小无关，孔径越小，极限载荷越大</a:t>
            </a:r>
          </a:p>
          <a:p>
            <a:r>
              <a:rPr lang="en-US" altLang="zh-CN" sz="1400" dirty="0">
                <a:latin typeface="+mn-ea"/>
                <a:ea typeface="+mn-ea"/>
              </a:rPr>
              <a:t>2</a:t>
            </a:r>
            <a:r>
              <a:rPr lang="zh-CN" altLang="en-US" sz="1400" dirty="0">
                <a:latin typeface="+mn-ea"/>
                <a:ea typeface="+mn-ea"/>
              </a:rPr>
              <a:t>、计算结果可以表现</a:t>
            </a:r>
            <a:r>
              <a:rPr lang="zh-CN" altLang="en-US" sz="1400" dirty="0" smtClean="0">
                <a:latin typeface="+mn-ea"/>
                <a:ea typeface="+mn-ea"/>
              </a:rPr>
              <a:t>出</a:t>
            </a:r>
            <a:r>
              <a:rPr lang="en-US" altLang="zh-CN" sz="1400" kern="100" dirty="0">
                <a:latin typeface="Times New Roman" panose="02020603050405020304" pitchFamily="18" charset="0"/>
                <a:cs typeface="Times New Roman" panose="02020603050405020304" pitchFamily="18" charset="0"/>
                <a:sym typeface="+mn-ea"/>
              </a:rPr>
              <a:t>[0/90]</a:t>
            </a:r>
            <a:r>
              <a:rPr lang="en-US" altLang="zh-CN" sz="1400" kern="100" baseline="-25000" dirty="0">
                <a:latin typeface="Times New Roman" panose="02020603050405020304" pitchFamily="18" charset="0"/>
                <a:cs typeface="Times New Roman" panose="02020603050405020304" pitchFamily="18" charset="0"/>
                <a:sym typeface="+mn-ea"/>
              </a:rPr>
              <a:t>5</a:t>
            </a:r>
            <a:r>
              <a:rPr lang="zh-CN" altLang="en-US" sz="1400" dirty="0" smtClean="0">
                <a:latin typeface="+mn-ea"/>
                <a:ea typeface="+mn-ea"/>
              </a:rPr>
              <a:t>板</a:t>
            </a:r>
            <a:r>
              <a:rPr lang="zh-CN" altLang="en-US" sz="1400" dirty="0">
                <a:latin typeface="+mn-ea"/>
                <a:ea typeface="+mn-ea"/>
              </a:rPr>
              <a:t>的脆性断裂，</a:t>
            </a:r>
            <a:r>
              <a:rPr lang="en-US" altLang="zh-CN" sz="1400" dirty="0" err="1">
                <a:latin typeface="+mn-ea"/>
                <a:ea typeface="+mn-ea"/>
              </a:rPr>
              <a:t>lin</a:t>
            </a:r>
            <a:r>
              <a:rPr lang="zh-CN" altLang="en-US" sz="1400" dirty="0">
                <a:latin typeface="+mn-ea"/>
                <a:ea typeface="+mn-ea"/>
              </a:rPr>
              <a:t>以及</a:t>
            </a:r>
            <a:r>
              <a:rPr lang="en-US" altLang="zh-CN" sz="1400" dirty="0" err="1">
                <a:latin typeface="+mn-ea"/>
                <a:ea typeface="+mn-ea"/>
              </a:rPr>
              <a:t>exp</a:t>
            </a:r>
            <a:r>
              <a:rPr lang="zh-CN" altLang="en-US" sz="1400" dirty="0">
                <a:latin typeface="+mn-ea"/>
                <a:ea typeface="+mn-ea"/>
              </a:rPr>
              <a:t>对载荷以及损伤演化的影响不太大</a:t>
            </a:r>
            <a:r>
              <a:rPr lang="zh-CN" altLang="en-US" sz="1400" dirty="0" smtClean="0">
                <a:latin typeface="+mn-ea"/>
                <a:ea typeface="+mn-ea"/>
              </a:rPr>
              <a:t>。</a:t>
            </a:r>
            <a:endParaRPr lang="en-US" altLang="zh-CN" sz="1400" dirty="0" smtClean="0">
              <a:latin typeface="+mn-ea"/>
              <a:ea typeface="+mn-ea"/>
            </a:endParaRPr>
          </a:p>
          <a:p>
            <a:r>
              <a:rPr lang="en-US" altLang="zh-CN" sz="1400" dirty="0" smtClean="0">
                <a:latin typeface="+mn-ea"/>
                <a:ea typeface="+mn-ea"/>
              </a:rPr>
              <a:t>3</a:t>
            </a:r>
            <a:r>
              <a:rPr lang="zh-CN" altLang="en-US" sz="1400" dirty="0" smtClean="0">
                <a:latin typeface="+mn-ea"/>
                <a:ea typeface="+mn-ea"/>
              </a:rPr>
              <a:t>、极限载荷可以看出</a:t>
            </a:r>
            <a:r>
              <a:rPr lang="en-US" altLang="zh-CN" sz="1400" dirty="0" err="1" smtClean="0">
                <a:latin typeface="+mn-ea"/>
                <a:ea typeface="+mn-ea"/>
              </a:rPr>
              <a:t>exp</a:t>
            </a:r>
            <a:r>
              <a:rPr lang="zh-CN" altLang="en-US" sz="1400" dirty="0" smtClean="0">
                <a:latin typeface="+mn-ea"/>
                <a:ea typeface="+mn-ea"/>
              </a:rPr>
              <a:t>比</a:t>
            </a:r>
            <a:r>
              <a:rPr lang="en-US" altLang="zh-CN" sz="1400" dirty="0" err="1" smtClean="0">
                <a:latin typeface="+mn-ea"/>
                <a:ea typeface="+mn-ea"/>
              </a:rPr>
              <a:t>lin</a:t>
            </a:r>
            <a:r>
              <a:rPr lang="zh-CN" altLang="en-US" sz="1400" dirty="0" smtClean="0">
                <a:latin typeface="+mn-ea"/>
                <a:ea typeface="+mn-ea"/>
              </a:rPr>
              <a:t>更加精确</a:t>
            </a:r>
            <a:endParaRPr lang="zh-CN" altLang="en-US" sz="1400" dirty="0">
              <a:latin typeface="+mn-ea"/>
              <a:ea typeface="+mn-ea"/>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24</a:t>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706755"/>
          </a:xfrm>
          <a:prstGeom prst="rect">
            <a:avLst/>
          </a:prstGeom>
          <a:noFill/>
        </p:spPr>
        <p:txBody>
          <a:bodyPr wrap="square" rtlCol="0" anchor="t">
            <a:spAutoFit/>
          </a:bodyPr>
          <a:lstStyle/>
          <a:p>
            <a:pPr>
              <a:spcAft>
                <a:spcPts val="0"/>
              </a:spcAft>
            </a:pPr>
            <a:r>
              <a:rPr lang="en-US" sz="2000" kern="100" dirty="0">
                <a:effectLst/>
                <a:latin typeface="Times New Roman" panose="02020603050405020304" pitchFamily="18" charset="0"/>
                <a:cs typeface="Times New Roman" panose="02020603050405020304" pitchFamily="18" charset="0"/>
                <a:sym typeface="+mn-ea"/>
              </a:rPr>
              <a:t>[±45]</a:t>
            </a:r>
            <a:r>
              <a:rPr lang="en-US" sz="2000" kern="100" baseline="-25000" dirty="0">
                <a:effectLst/>
                <a:latin typeface="Times New Roman" panose="02020603050405020304" pitchFamily="18" charset="0"/>
                <a:cs typeface="Times New Roman" panose="02020603050405020304" pitchFamily="18" charset="0"/>
                <a:sym typeface="+mn-ea"/>
              </a:rPr>
              <a:t>5</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spcAft>
                <a:spcPts val="0"/>
              </a:spcAft>
            </a:pPr>
            <a:endParaRPr lang="zh-CN" altLang="zh-CN" sz="2000" kern="1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5824855" y="1310005"/>
            <a:ext cx="2143760" cy="1441450"/>
          </a:xfrm>
          <a:prstGeom prst="rect">
            <a:avLst/>
          </a:prstGeom>
        </p:spPr>
      </p:pic>
      <p:pic>
        <p:nvPicPr>
          <p:cNvPr id="4" name="图片 3"/>
          <p:cNvPicPr>
            <a:picLocks noChangeAspect="1"/>
          </p:cNvPicPr>
          <p:nvPr/>
        </p:nvPicPr>
        <p:blipFill>
          <a:blip r:embed="rId4"/>
          <a:stretch>
            <a:fillRect/>
          </a:stretch>
        </p:blipFill>
        <p:spPr>
          <a:xfrm>
            <a:off x="6029325" y="5018405"/>
            <a:ext cx="2581275" cy="1727200"/>
          </a:xfrm>
          <a:prstGeom prst="rect">
            <a:avLst/>
          </a:prstGeom>
        </p:spPr>
      </p:pic>
      <p:pic>
        <p:nvPicPr>
          <p:cNvPr id="6" name="图片 5"/>
          <p:cNvPicPr>
            <a:picLocks noChangeAspect="1"/>
          </p:cNvPicPr>
          <p:nvPr/>
        </p:nvPicPr>
        <p:blipFill>
          <a:blip r:embed="rId5"/>
          <a:stretch>
            <a:fillRect/>
          </a:stretch>
        </p:blipFill>
        <p:spPr>
          <a:xfrm rot="10800000" flipH="1">
            <a:off x="6028690" y="2845435"/>
            <a:ext cx="2027555" cy="1696085"/>
          </a:xfrm>
          <a:prstGeom prst="rect">
            <a:avLst/>
          </a:prstGeom>
        </p:spPr>
      </p:pic>
      <p:pic>
        <p:nvPicPr>
          <p:cNvPr id="5" name="图片 4"/>
          <p:cNvPicPr>
            <a:picLocks noChangeAspect="1"/>
          </p:cNvPicPr>
          <p:nvPr/>
        </p:nvPicPr>
        <p:blipFill>
          <a:blip r:embed="rId6"/>
          <a:stretch>
            <a:fillRect/>
          </a:stretch>
        </p:blipFill>
        <p:spPr>
          <a:xfrm>
            <a:off x="467544" y="4420043"/>
            <a:ext cx="4118565" cy="2017413"/>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000" y="4547235"/>
            <a:ext cx="2880360" cy="211010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8535" y="4507230"/>
            <a:ext cx="2994660" cy="2192655"/>
          </a:xfrm>
          <a:prstGeom prst="rect">
            <a:avLst/>
          </a:prstGeom>
        </p:spPr>
      </p:pic>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25</a:t>
            </a:fld>
            <a:endParaRPr lang="en-US" altLang="zh-CN" dirty="0"/>
          </a:p>
        </p:txBody>
      </p:sp>
      <p:graphicFrame>
        <p:nvGraphicFramePr>
          <p:cNvPr id="2" name="表格 1"/>
          <p:cNvGraphicFramePr>
            <a:graphicFrameLocks noGrp="1"/>
          </p:cNvGraphicFramePr>
          <p:nvPr/>
        </p:nvGraphicFramePr>
        <p:xfrm>
          <a:off x="414020" y="1598930"/>
          <a:ext cx="5248275" cy="2135892"/>
        </p:xfrm>
        <a:graphic>
          <a:graphicData uri="http://schemas.openxmlformats.org/drawingml/2006/table">
            <a:tbl>
              <a:tblPr firstRow="1" firstCol="1" bandRow="1">
                <a:tableStyleId>{E8B1032C-EA38-4F05-BA0D-38AFFFC7BED3}</a:tableStyleId>
              </a:tblPr>
              <a:tblGrid>
                <a:gridCol w="1229360"/>
                <a:gridCol w="1163320"/>
                <a:gridCol w="1386205"/>
                <a:gridCol w="1469390"/>
              </a:tblGrid>
              <a:tr h="501015">
                <a:tc rowSpan="2">
                  <a:txBody>
                    <a:bodyPr/>
                    <a:lstStyle/>
                    <a:p>
                      <a:pPr algn="r">
                        <a:spcAft>
                          <a:spcPts val="0"/>
                        </a:spcAft>
                      </a:pPr>
                      <a:r>
                        <a:rPr lang="en-US" sz="1600" kern="100" dirty="0">
                          <a:effectLst/>
                          <a:latin typeface="Times New Roman" panose="02020603050405020304" pitchFamily="18" charset="0"/>
                          <a:cs typeface="Times New Roman" panose="02020603050405020304" pitchFamily="18" charset="0"/>
                        </a:rPr>
                        <a:t>Ultimate </a:t>
                      </a:r>
                      <a:r>
                        <a:rPr lang="en-US" sz="1600" kern="100" dirty="0" smtClean="0">
                          <a:effectLst/>
                          <a:latin typeface="Times New Roman" panose="02020603050405020304" pitchFamily="18" charset="0"/>
                          <a:cs typeface="Times New Roman" panose="02020603050405020304" pitchFamily="18" charset="0"/>
                        </a:rPr>
                        <a:t>load</a:t>
                      </a:r>
                    </a:p>
                    <a:p>
                      <a:pPr algn="r">
                        <a:spcAft>
                          <a:spcPts val="0"/>
                        </a:spcAft>
                      </a:pPr>
                      <a:r>
                        <a:rPr lang="zh-CN" sz="1600" kern="100" dirty="0" smtClean="0">
                          <a:effectLst/>
                          <a:latin typeface="Times New Roman" panose="02020603050405020304" pitchFamily="18" charset="0"/>
                          <a:cs typeface="Times New Roman" panose="02020603050405020304" pitchFamily="18" charset="0"/>
                        </a:rPr>
                        <a:t>（</a:t>
                      </a:r>
                      <a:r>
                        <a:rPr lang="en-US" sz="1600" kern="100" dirty="0" err="1">
                          <a:effectLst/>
                          <a:latin typeface="Times New Roman" panose="02020603050405020304" pitchFamily="18" charset="0"/>
                          <a:cs typeface="Times New Roman" panose="02020603050405020304" pitchFamily="18" charset="0"/>
                        </a:rPr>
                        <a:t>kN</a:t>
                      </a:r>
                      <a:r>
                        <a:rPr lang="zh-CN" sz="1600" kern="100" dirty="0">
                          <a:effectLst/>
                          <a:latin typeface="Times New Roman" panose="02020603050405020304" pitchFamily="18" charset="0"/>
                          <a:cs typeface="Times New Roman" panose="02020603050405020304" pitchFamily="18" charset="0"/>
                        </a:rPr>
                        <a:t>）</a:t>
                      </a:r>
                    </a:p>
                    <a:p>
                      <a:pPr indent="127000" algn="just">
                        <a:spcAft>
                          <a:spcPts val="0"/>
                        </a:spcAft>
                      </a:pPr>
                      <a:r>
                        <a:rPr lang="en-US" sz="1600" kern="100" dirty="0" smtClean="0">
                          <a:effectLst/>
                          <a:latin typeface="Times New Roman" panose="02020603050405020304" pitchFamily="18" charset="0"/>
                          <a:cs typeface="Times New Roman" panose="02020603050405020304" pitchFamily="18" charset="0"/>
                        </a:rPr>
                        <a:t>Layer</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rowSpan="2">
                  <a:txBody>
                    <a:bodyPr/>
                    <a:lstStyle/>
                    <a:p>
                      <a:pPr algn="ctr">
                        <a:spcAft>
                          <a:spcPts val="0"/>
                        </a:spcAft>
                      </a:pPr>
                      <a:r>
                        <a:rPr lang="en-US" altLang="zh-CN" sz="1600" kern="100" dirty="0" smtClean="0">
                          <a:effectLst/>
                          <a:latin typeface="Times New Roman" panose="02020603050405020304" pitchFamily="18" charset="0"/>
                          <a:cs typeface="Times New Roman" panose="02020603050405020304" pitchFamily="18" charset="0"/>
                        </a:rPr>
                        <a:t>Exp.</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2">
                        <a:lumMod val="20000"/>
                        <a:lumOff val="80000"/>
                      </a:schemeClr>
                    </a:solidFill>
                  </a:tcPr>
                </a:tc>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xBody>
                    <a:bodyPr/>
                    <a:lstStyle/>
                    <a:p>
                      <a:endParaRPr lang="zh-CN"/>
                    </a:p>
                  </a:txBody>
                  <a:tcPr marL="68580" marR="68580" marT="0" marB="0" anchor="ctr">
                    <a:solidFill>
                      <a:schemeClr val="bg2">
                        <a:lumMod val="20000"/>
                        <a:lumOff val="80000"/>
                      </a:schemeClr>
                    </a:solidFill>
                  </a:tcPr>
                </a:tc>
              </a:tr>
              <a:tr h="487680">
                <a:tc vMerge="1">
                  <a:txBody>
                    <a:bodyPr/>
                    <a:lstStyle/>
                    <a:p>
                      <a:endParaRPr lang="zh-CN"/>
                    </a:p>
                  </a:txBody>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vMerge="1">
                  <a:txBody>
                    <a:bodyPr/>
                    <a:lstStyle/>
                    <a:p>
                      <a:endParaRPr lang="zh-CN"/>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Simulation</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[0]</a:t>
                      </a:r>
                      <a:r>
                        <a:rPr lang="en-US" sz="1600" kern="100" baseline="-25000" dirty="0">
                          <a:effectLst/>
                          <a:latin typeface="Times New Roman" panose="02020603050405020304" pitchFamily="18" charset="0"/>
                          <a:cs typeface="Times New Roman" panose="02020603050405020304" pitchFamily="18" charset="0"/>
                        </a:rPr>
                        <a:t>10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69.73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86.98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24.73%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[0/90]</a:t>
                      </a:r>
                      <a:r>
                        <a:rPr lang="en-US" sz="1600" kern="100" baseline="-25000">
                          <a:effectLst/>
                          <a:latin typeface="Times New Roman" panose="02020603050405020304" pitchFamily="18" charset="0"/>
                          <a:cs typeface="Times New Roman" panose="02020603050405020304" pitchFamily="18" charset="0"/>
                        </a:rPr>
                        <a:t>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47.20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45.37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3.88%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[±45]</a:t>
                      </a:r>
                      <a:r>
                        <a:rPr lang="en-US" sz="1600" kern="100" baseline="-25000" dirty="0">
                          <a:effectLst/>
                          <a:latin typeface="Times New Roman" panose="02020603050405020304" pitchFamily="18" charset="0"/>
                          <a:cs typeface="Times New Roman" panose="02020603050405020304" pitchFamily="18" charset="0"/>
                        </a:rPr>
                        <a:t>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23.79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14.31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39.85%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5" name="矩形 4"/>
          <p:cNvSpPr/>
          <p:nvPr/>
        </p:nvSpPr>
        <p:spPr>
          <a:xfrm>
            <a:off x="447859" y="1139411"/>
            <a:ext cx="2259330" cy="368300"/>
          </a:xfrm>
          <a:prstGeom prst="rect">
            <a:avLst/>
          </a:prstGeom>
        </p:spPr>
        <p:txBody>
          <a:bodyPr wrap="none">
            <a:spAutoFit/>
          </a:bodyPr>
          <a:lstStyle/>
          <a:p>
            <a:pPr algn="l"/>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ultimate </a:t>
            </a:r>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strength</a:t>
            </a:r>
            <a:r>
              <a:rPr lang="en-US" altLang="zh-CN" dirty="0" smtClean="0">
                <a:latin typeface="Times New Roman" panose="02020603050405020304" pitchFamily="18" charset="0"/>
                <a:cs typeface="Times New Roman" panose="02020603050405020304" pitchFamily="18" charset="0"/>
              </a:rPr>
              <a:t>: </a:t>
            </a:r>
            <a:endParaRPr lang="az-Cyrl-AZ"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31432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6" name="矩形 5"/>
          <p:cNvSpPr/>
          <p:nvPr/>
        </p:nvSpPr>
        <p:spPr>
          <a:xfrm>
            <a:off x="6403975" y="4149090"/>
            <a:ext cx="2207895" cy="337185"/>
          </a:xfrm>
          <a:prstGeom prst="rect">
            <a:avLst/>
          </a:prstGeom>
          <a:solidFill>
            <a:schemeClr val="accent1">
              <a:lumMod val="60000"/>
              <a:lumOff val="40000"/>
            </a:schemeClr>
          </a:solidFill>
        </p:spPr>
        <p:txBody>
          <a:bodyPr wrap="square">
            <a:spAutoFit/>
          </a:bodyPr>
          <a:lstStyle/>
          <a:p>
            <a:pPr algn="ctr"/>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graphicFrame>
        <p:nvGraphicFramePr>
          <p:cNvPr id="7" name="表格 6"/>
          <p:cNvGraphicFramePr>
            <a:graphicFrameLocks noGrp="1"/>
          </p:cNvGraphicFramePr>
          <p:nvPr/>
        </p:nvGraphicFramePr>
        <p:xfrm>
          <a:off x="5662474" y="1598826"/>
          <a:ext cx="2900680" cy="2160905"/>
        </p:xfrm>
        <a:graphic>
          <a:graphicData uri="http://schemas.openxmlformats.org/drawingml/2006/table">
            <a:tbl>
              <a:tblPr firstRow="1" firstCol="1" bandRow="1">
                <a:tableStyleId>{E8B1032C-EA38-4F05-BA0D-38AFFFC7BED3}</a:tableStyleId>
              </a:tblPr>
              <a:tblGrid>
                <a:gridCol w="1475105"/>
                <a:gridCol w="1425575"/>
              </a:tblGrid>
              <a:tr h="501015">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dirty="0" smtClean="0">
                          <a:latin typeface="Times New Roman" panose="02020603050405020304" pitchFamily="18" charset="0"/>
                          <a:cs typeface="Times New Roman" panose="02020603050405020304" pitchFamily="18" charset="0"/>
                          <a:sym typeface="+mn-ea"/>
                        </a:rPr>
                        <a:t> Exponential degenaration</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xBody>
                    <a:bodyPr/>
                    <a:lstStyle/>
                    <a:p>
                      <a:endParaRPr lang="zh-CN"/>
                    </a:p>
                  </a:txBody>
                  <a:tcPr marL="68580" marR="68580" marT="0" marB="0" anchor="ctr">
                    <a:solidFill>
                      <a:schemeClr val="bg2">
                        <a:lumMod val="20000"/>
                        <a:lumOff val="80000"/>
                      </a:schemeClr>
                    </a:solidFill>
                  </a:tcPr>
                </a:tc>
              </a:tr>
              <a:tr h="498475">
                <a:tc>
                  <a:txBody>
                    <a:bodyPr/>
                    <a:lstStyle/>
                    <a:p>
                      <a:pPr algn="ctr">
                        <a:spcAft>
                          <a:spcPts val="0"/>
                        </a:spcAft>
                        <a:buNone/>
                      </a:pPr>
                      <a:r>
                        <a:rPr lang="en-US" altLang="zh-CN" sz="1600" b="0" dirty="0">
                          <a:latin typeface="Times New Roman" panose="02020603050405020304" pitchFamily="18" charset="0"/>
                          <a:sym typeface="Arial" panose="020B0604020202020204" pitchFamily="34" charset="0"/>
                        </a:rPr>
                        <a:t>Simulation</a:t>
                      </a:r>
                      <a:endParaRPr lang="en-US" altLang="zh-CN" sz="1600" b="0" kern="100" dirty="0" smtClean="0">
                        <a:effectLst/>
                        <a:latin typeface="Times New Roman" panose="02020603050405020304" pitchFamily="18" charset="0"/>
                        <a:cs typeface="Times New Roman" panose="02020603050405020304" pitchFamily="18" charset="0"/>
                        <a:sym typeface="Arial" panose="020B0604020202020204" pitchFamily="34" charset="0"/>
                      </a:endParaRPr>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69570">
                <a:tc>
                  <a:txBody>
                    <a:bodyPr/>
                    <a:lstStyle/>
                    <a:p>
                      <a:pPr algn="ctr">
                        <a:spcAft>
                          <a:spcPts val="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87.32</a:t>
                      </a:r>
                    </a:p>
                  </a:txBody>
                  <a:tcPr marL="68554" marR="68554"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sym typeface="+mn-ea"/>
                        </a:rPr>
                        <a:t>25.23%</a:t>
                      </a:r>
                      <a:endPar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r h="408940">
                <a:tc>
                  <a:txBody>
                    <a:bodyPr/>
                    <a:lstStyle/>
                    <a:p>
                      <a:pPr algn="ctr">
                        <a:spcAft>
                          <a:spcPts val="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50.67</a:t>
                      </a:r>
                    </a:p>
                  </a:txBody>
                  <a:tcPr marL="68554" marR="68554" marT="0" marB="0" anchor="ctr"/>
                </a:tc>
                <a:tc>
                  <a:txBody>
                    <a:bodyPr/>
                    <a:lstStyle/>
                    <a:p>
                      <a:pPr algn="ctr">
                        <a:spcAft>
                          <a:spcPts val="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7.35%</a:t>
                      </a:r>
                    </a:p>
                  </a:txBody>
                  <a:tcPr marL="68554" marR="68554" marT="0" marB="0" anchor="ctr"/>
                </a:tc>
              </a:tr>
              <a:tr h="382905">
                <a:tc>
                  <a:txBody>
                    <a:bodyPr/>
                    <a:lstStyle/>
                    <a:p>
                      <a:pPr algn="ctr">
                        <a:spcAft>
                          <a:spcPts val="0"/>
                        </a:spcAft>
                      </a:pPr>
                      <a:r>
                        <a:rPr lang="en-US" sz="1600" b="0" kern="100">
                          <a:effectLst/>
                          <a:latin typeface="Times New Roman" panose="02020603050405020304" pitchFamily="18" charset="0"/>
                          <a:cs typeface="Times New Roman" panose="02020603050405020304" pitchFamily="18" charset="0"/>
                        </a:rPr>
                        <a:t>15.04</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sym typeface="+mn-ea"/>
                        </a:rPr>
                        <a:t>36.78%</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bl>
          </a:graphicData>
        </a:graphic>
      </p:graphicFrame>
      <p:sp>
        <p:nvSpPr>
          <p:cNvPr id="14" name="矩形 13"/>
          <p:cNvSpPr/>
          <p:nvPr/>
        </p:nvSpPr>
        <p:spPr>
          <a:xfrm>
            <a:off x="318706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8" name="图片 7"/>
          <p:cNvPicPr>
            <a:picLocks noChangeAspect="1"/>
          </p:cNvPicPr>
          <p:nvPr/>
        </p:nvPicPr>
        <p:blipFill>
          <a:blip r:embed="rId5"/>
          <a:stretch>
            <a:fillRect/>
          </a:stretch>
        </p:blipFill>
        <p:spPr>
          <a:xfrm>
            <a:off x="3187065" y="4547235"/>
            <a:ext cx="2585085" cy="2219960"/>
          </a:xfrm>
          <a:prstGeom prst="rect">
            <a:avLst/>
          </a:prstGeom>
        </p:spPr>
      </p:pic>
      <p:sp>
        <p:nvSpPr>
          <p:cNvPr id="9" name="文本框 8"/>
          <p:cNvSpPr txBox="1"/>
          <p:nvPr/>
        </p:nvSpPr>
        <p:spPr>
          <a:xfrm>
            <a:off x="447675" y="446405"/>
            <a:ext cx="3587115" cy="460375"/>
          </a:xfrm>
          <a:prstGeom prst="rect">
            <a:avLst/>
          </a:prstGeom>
          <a:noFill/>
        </p:spPr>
        <p:txBody>
          <a:bodyPr wrap="square" rtlCol="0" anchor="t">
            <a:spAutoFit/>
          </a:bodyPr>
          <a:lstStyle/>
          <a:p>
            <a:pPr marL="0" indent="0">
              <a:buFont typeface="+mj-lt"/>
              <a:buNone/>
            </a:pPr>
            <a:r>
              <a:rPr lang="en-US" altLang="zh-CN" sz="2400">
                <a:latin typeface="Times New Roman" panose="02020603050405020304" pitchFamily="18" charset="0"/>
                <a:sym typeface="+mn-ea"/>
              </a:rPr>
              <a:t>Results</a:t>
            </a:r>
            <a:r>
              <a:rPr lang="zh-CN" altLang="en-US" sz="2400">
                <a:latin typeface="Times New Roman" panose="02020603050405020304" pitchFamily="18" charset="0"/>
                <a:sym typeface="+mn-ea"/>
              </a:rPr>
              <a:t>：</a:t>
            </a:r>
            <a:endParaRPr lang="zh-CN" altLang="en-US" sz="240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0560" y="1932305"/>
            <a:ext cx="7501890" cy="368300"/>
          </a:xfrm>
          <a:prstGeom prst="rect">
            <a:avLst/>
          </a:prstGeom>
          <a:noFill/>
        </p:spPr>
        <p:txBody>
          <a:bodyPr wrap="square" rtlCol="0">
            <a:spAutoFit/>
          </a:bodyPr>
          <a:lstStyle/>
          <a:p>
            <a:endParaRPr lang="zh-CN" altLang="en-US"/>
          </a:p>
        </p:txBody>
      </p:sp>
      <p:sp>
        <p:nvSpPr>
          <p:cNvPr id="5" name="文本框 4"/>
          <p:cNvSpPr txBox="1"/>
          <p:nvPr/>
        </p:nvSpPr>
        <p:spPr>
          <a:xfrm>
            <a:off x="367030" y="502285"/>
            <a:ext cx="4079875" cy="1722120"/>
          </a:xfrm>
          <a:prstGeom prst="rect">
            <a:avLst/>
          </a:prstGeom>
          <a:noFill/>
        </p:spPr>
        <p:txBody>
          <a:bodyPr wrap="square" rtlCol="0">
            <a:spAutoFit/>
          </a:bodyPr>
          <a:lstStyle/>
          <a:p>
            <a:pPr marL="0" indent="0">
              <a:buFont typeface="+mj-lt"/>
              <a:buNone/>
            </a:pPr>
            <a:r>
              <a:rPr lang="en-US" altLang="zh-CN" sz="2400"/>
              <a:t>Shear Nonlinearity</a:t>
            </a:r>
            <a:r>
              <a:rPr lang="zh-CN" altLang="en-US" sz="2400"/>
              <a:t>：</a:t>
            </a:r>
          </a:p>
          <a:p>
            <a:pPr marL="0" indent="0">
              <a:buFont typeface="+mj-lt"/>
              <a:buNone/>
            </a:pPr>
            <a:endParaRPr lang="zh-CN" altLang="en-US" sz="2000"/>
          </a:p>
          <a:p>
            <a:pPr marL="342900" indent="-342900">
              <a:buFont typeface="+mj-lt"/>
              <a:buAutoNum type="arabicPeriod"/>
            </a:pPr>
            <a:endParaRPr lang="en-US" altLang="zh-CN" sz="1800"/>
          </a:p>
          <a:p>
            <a:pPr marL="342900" indent="-342900">
              <a:buFont typeface="+mj-lt"/>
              <a:buAutoNum type="arabicPeriod"/>
            </a:pPr>
            <a:endParaRPr lang="en-US" altLang="zh-CN" sz="1600"/>
          </a:p>
          <a:p>
            <a:pPr marL="342900" indent="-342900">
              <a:buFont typeface="+mj-lt"/>
              <a:buAutoNum type="arabicPeriod"/>
            </a:pPr>
            <a:endParaRPr lang="en-US" altLang="zh-CN" sz="1400"/>
          </a:p>
          <a:p>
            <a:pPr marL="342900" indent="-342900">
              <a:buFont typeface="+mj-lt"/>
              <a:buAutoNum type="arabicPeriod"/>
            </a:pPr>
            <a:endParaRPr lang="en-US" altLang="zh-CN" sz="1400"/>
          </a:p>
        </p:txBody>
      </p:sp>
      <p:pic>
        <p:nvPicPr>
          <p:cNvPr id="2" name="图片 1"/>
          <p:cNvPicPr>
            <a:picLocks noChangeAspect="1"/>
          </p:cNvPicPr>
          <p:nvPr/>
        </p:nvPicPr>
        <p:blipFill>
          <a:blip r:embed="rId3"/>
          <a:stretch>
            <a:fillRect/>
          </a:stretch>
        </p:blipFill>
        <p:spPr>
          <a:xfrm>
            <a:off x="1506220" y="5284470"/>
            <a:ext cx="2284730" cy="624840"/>
          </a:xfrm>
          <a:prstGeom prst="rect">
            <a:avLst/>
          </a:prstGeom>
        </p:spPr>
      </p:pic>
      <p:pic>
        <p:nvPicPr>
          <p:cNvPr id="3" name="图片 2"/>
          <p:cNvPicPr>
            <a:picLocks noChangeAspect="1"/>
          </p:cNvPicPr>
          <p:nvPr/>
        </p:nvPicPr>
        <p:blipFill>
          <a:blip r:embed="rId4"/>
          <a:stretch>
            <a:fillRect/>
          </a:stretch>
        </p:blipFill>
        <p:spPr>
          <a:xfrm>
            <a:off x="4885055" y="2491740"/>
            <a:ext cx="2429510" cy="1979295"/>
          </a:xfrm>
          <a:prstGeom prst="rect">
            <a:avLst/>
          </a:prstGeom>
        </p:spPr>
      </p:pic>
      <p:pic>
        <p:nvPicPr>
          <p:cNvPr id="6" name="图片 5"/>
          <p:cNvPicPr>
            <a:picLocks noChangeAspect="1"/>
          </p:cNvPicPr>
          <p:nvPr/>
        </p:nvPicPr>
        <p:blipFill>
          <a:blip r:embed="rId5"/>
          <a:stretch>
            <a:fillRect/>
          </a:stretch>
        </p:blipFill>
        <p:spPr>
          <a:xfrm>
            <a:off x="2035175" y="1483360"/>
            <a:ext cx="5074285" cy="741045"/>
          </a:xfrm>
          <a:prstGeom prst="rect">
            <a:avLst/>
          </a:prstGeom>
        </p:spPr>
      </p:pic>
      <p:sp>
        <p:nvSpPr>
          <p:cNvPr id="9" name="文本框 8"/>
          <p:cNvSpPr txBox="1"/>
          <p:nvPr/>
        </p:nvSpPr>
        <p:spPr>
          <a:xfrm>
            <a:off x="784860" y="4669155"/>
            <a:ext cx="7736205" cy="583565"/>
          </a:xfrm>
          <a:prstGeom prst="rect">
            <a:avLst/>
          </a:prstGeom>
          <a:noFill/>
        </p:spPr>
        <p:txBody>
          <a:bodyPr wrap="square" rtlCol="0">
            <a:spAutoFit/>
          </a:bodyPr>
          <a:lstStyle/>
          <a:p>
            <a:r>
              <a:rPr lang="en-US" altLang="zh-CN" sz="1600"/>
              <a:t>shear nonlinearity constitutive relations for the laminates were defined with the Ramberg-Osgood equation:</a:t>
            </a:r>
          </a:p>
        </p:txBody>
      </p:sp>
      <p:sp>
        <p:nvSpPr>
          <p:cNvPr id="10" name="文本框 9"/>
          <p:cNvSpPr txBox="1"/>
          <p:nvPr/>
        </p:nvSpPr>
        <p:spPr>
          <a:xfrm>
            <a:off x="1082675" y="6205220"/>
            <a:ext cx="7736205" cy="275590"/>
          </a:xfrm>
          <a:prstGeom prst="rect">
            <a:avLst/>
          </a:prstGeom>
          <a:noFill/>
        </p:spPr>
        <p:txBody>
          <a:bodyPr wrap="square" rtlCol="0">
            <a:spAutoFit/>
          </a:bodyPr>
          <a:lstStyle/>
          <a:p>
            <a:r>
              <a:rPr lang="en-US" altLang="zh-CN" sz="1200"/>
              <a:t>刘魏光, 余音, 汪海. 考虑剪切非线性的复合材料渐进损伤模型[J]. 上海交通大学学报, 2016, 50(2):194-199.</a:t>
            </a:r>
          </a:p>
        </p:txBody>
      </p:sp>
      <p:pic>
        <p:nvPicPr>
          <p:cNvPr id="11" name="图片 10"/>
          <p:cNvPicPr>
            <a:picLocks noChangeAspect="1"/>
          </p:cNvPicPr>
          <p:nvPr/>
        </p:nvPicPr>
        <p:blipFill>
          <a:blip r:embed="rId6"/>
          <a:stretch>
            <a:fillRect/>
          </a:stretch>
        </p:blipFill>
        <p:spPr>
          <a:xfrm>
            <a:off x="670560" y="2325370"/>
            <a:ext cx="2861310" cy="2145665"/>
          </a:xfrm>
          <a:prstGeom prst="rect">
            <a:avLst/>
          </a:prstGeom>
        </p:spPr>
      </p:pic>
      <p:pic>
        <p:nvPicPr>
          <p:cNvPr id="12" name="图片 11"/>
          <p:cNvPicPr>
            <a:picLocks noChangeAspect="1"/>
          </p:cNvPicPr>
          <p:nvPr/>
        </p:nvPicPr>
        <p:blipFill>
          <a:blip r:embed="rId7"/>
          <a:stretch>
            <a:fillRect/>
          </a:stretch>
        </p:blipFill>
        <p:spPr>
          <a:xfrm>
            <a:off x="4648200" y="5394960"/>
            <a:ext cx="2666365" cy="514350"/>
          </a:xfrm>
          <a:prstGeom prst="rect">
            <a:avLst/>
          </a:prstGeom>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7120" y="3279775"/>
            <a:ext cx="4156075" cy="3042920"/>
          </a:xfrm>
          <a:prstGeom prst="rect">
            <a:avLst/>
          </a:prstGeom>
        </p:spPr>
      </p:pic>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27</a:t>
            </a:fld>
            <a:endParaRPr lang="en-US" altLang="zh-CN" dirty="0"/>
          </a:p>
        </p:txBody>
      </p:sp>
      <p:sp>
        <p:nvSpPr>
          <p:cNvPr id="6" name="矩形 5"/>
          <p:cNvSpPr/>
          <p:nvPr/>
        </p:nvSpPr>
        <p:spPr>
          <a:xfrm>
            <a:off x="6259195" y="6076315"/>
            <a:ext cx="2207895" cy="337185"/>
          </a:xfrm>
          <a:prstGeom prst="rect">
            <a:avLst/>
          </a:prstGeom>
          <a:solidFill>
            <a:schemeClr val="accent1">
              <a:lumMod val="60000"/>
              <a:lumOff val="40000"/>
            </a:schemeClr>
          </a:solidFill>
        </p:spPr>
        <p:txBody>
          <a:bodyPr wrap="square">
            <a:spAutoFit/>
          </a:bodyPr>
          <a:lstStyle/>
          <a:p>
            <a:pPr algn="ctr"/>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
        <p:nvSpPr>
          <p:cNvPr id="14" name="矩形 13"/>
          <p:cNvSpPr/>
          <p:nvPr/>
        </p:nvSpPr>
        <p:spPr>
          <a:xfrm>
            <a:off x="318706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sp>
        <p:nvSpPr>
          <p:cNvPr id="13" name="矩形 12"/>
          <p:cNvSpPr/>
          <p:nvPr/>
        </p:nvSpPr>
        <p:spPr>
          <a:xfrm>
            <a:off x="414020" y="42354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Results and Comparing </a:t>
            </a:r>
          </a:p>
        </p:txBody>
      </p:sp>
      <p:pic>
        <p:nvPicPr>
          <p:cNvPr id="9" name="图片 8" descr="u-f"/>
          <p:cNvPicPr>
            <a:picLocks noChangeAspect="1"/>
          </p:cNvPicPr>
          <p:nvPr/>
        </p:nvPicPr>
        <p:blipFill>
          <a:blip r:embed="rId4"/>
          <a:stretch>
            <a:fillRect/>
          </a:stretch>
        </p:blipFill>
        <p:spPr>
          <a:xfrm>
            <a:off x="69850" y="1177290"/>
            <a:ext cx="6113780" cy="3792855"/>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2150" y="1068705"/>
            <a:ext cx="2865755" cy="2099310"/>
          </a:xfrm>
          <a:prstGeom prst="rect">
            <a:avLst/>
          </a:prstGeom>
        </p:spPr>
      </p:pic>
      <p:sp>
        <p:nvSpPr>
          <p:cNvPr id="15" name="文本框 14"/>
          <p:cNvSpPr txBox="1"/>
          <p:nvPr/>
        </p:nvSpPr>
        <p:spPr>
          <a:xfrm>
            <a:off x="154940" y="5246370"/>
            <a:ext cx="5904230" cy="583565"/>
          </a:xfrm>
          <a:prstGeom prst="rect">
            <a:avLst/>
          </a:prstGeom>
          <a:noFill/>
        </p:spPr>
        <p:txBody>
          <a:bodyPr wrap="square" rtlCol="0">
            <a:spAutoFit/>
          </a:bodyPr>
          <a:lstStyle/>
          <a:p>
            <a:r>
              <a:rPr lang="en-US" altLang="zh-CN" sz="1600"/>
              <a:t>Displacement-Force curve of the [45/-45]</a:t>
            </a:r>
            <a:r>
              <a:rPr lang="en-US" altLang="zh-CN" sz="1600" baseline="-25000"/>
              <a:t> 5  </a:t>
            </a:r>
            <a:r>
              <a:rPr lang="en-US" altLang="zh-CN" sz="1600"/>
              <a:t>with different shape parameters.</a:t>
            </a:r>
          </a:p>
        </p:txBody>
      </p:sp>
      <p:sp>
        <p:nvSpPr>
          <p:cNvPr id="16" name="矩形 15"/>
          <p:cNvSpPr/>
          <p:nvPr/>
        </p:nvSpPr>
        <p:spPr>
          <a:xfrm>
            <a:off x="6229985" y="3380105"/>
            <a:ext cx="2207895" cy="337185"/>
          </a:xfrm>
          <a:prstGeom prst="rect">
            <a:avLst/>
          </a:prstGeom>
          <a:solidFill>
            <a:schemeClr val="accent1">
              <a:lumMod val="60000"/>
              <a:lumOff val="40000"/>
            </a:schemeClr>
          </a:solidFill>
        </p:spPr>
        <p:txBody>
          <a:bodyPr wrap="square">
            <a:spAutoFit/>
          </a:bodyPr>
          <a:lstStyle/>
          <a:p>
            <a:pPr algn="ctr"/>
            <a:r>
              <a:rPr lang="en-US" altLang="zh-CN" sz="1600" dirty="0"/>
              <a:t>linear </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28</a:t>
            </a:fld>
            <a:endParaRPr lang="en-US" altLang="zh-CN" dirty="0"/>
          </a:p>
        </p:txBody>
      </p:sp>
      <p:sp>
        <p:nvSpPr>
          <p:cNvPr id="13" name="矩形 12"/>
          <p:cNvSpPr/>
          <p:nvPr/>
        </p:nvSpPr>
        <p:spPr>
          <a:xfrm>
            <a:off x="414020" y="42354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Results and Comparing </a:t>
            </a:r>
          </a:p>
        </p:txBody>
      </p:sp>
      <p:sp>
        <p:nvSpPr>
          <p:cNvPr id="15" name="文本框 14"/>
          <p:cNvSpPr txBox="1"/>
          <p:nvPr/>
        </p:nvSpPr>
        <p:spPr>
          <a:xfrm>
            <a:off x="2527300" y="3343910"/>
            <a:ext cx="5904230" cy="337185"/>
          </a:xfrm>
          <a:prstGeom prst="rect">
            <a:avLst/>
          </a:prstGeom>
          <a:noFill/>
        </p:spPr>
        <p:txBody>
          <a:bodyPr wrap="square" rtlCol="0">
            <a:spAutoFit/>
          </a:bodyPr>
          <a:lstStyle/>
          <a:p>
            <a:pPr algn="ctr"/>
            <a:r>
              <a:rPr lang="en-US" altLang="zh-CN" sz="1600"/>
              <a:t>n = 2                                   n = 3</a:t>
            </a:r>
          </a:p>
        </p:txBody>
      </p:sp>
      <p:pic>
        <p:nvPicPr>
          <p:cNvPr id="2" name="图片 1" descr="n=3"/>
          <p:cNvPicPr>
            <a:picLocks noChangeAspect="1"/>
          </p:cNvPicPr>
          <p:nvPr/>
        </p:nvPicPr>
        <p:blipFill>
          <a:blip r:embed="rId3"/>
          <a:stretch>
            <a:fillRect/>
          </a:stretch>
        </p:blipFill>
        <p:spPr>
          <a:xfrm>
            <a:off x="5717540" y="1659890"/>
            <a:ext cx="1867535" cy="1661795"/>
          </a:xfrm>
          <a:prstGeom prst="rect">
            <a:avLst/>
          </a:prstGeom>
        </p:spPr>
      </p:pic>
      <p:pic>
        <p:nvPicPr>
          <p:cNvPr id="5" name="图片 4" descr="n=2"/>
          <p:cNvPicPr>
            <a:picLocks noChangeAspect="1"/>
          </p:cNvPicPr>
          <p:nvPr/>
        </p:nvPicPr>
        <p:blipFill>
          <a:blip r:embed="rId4"/>
          <a:stretch>
            <a:fillRect/>
          </a:stretch>
        </p:blipFill>
        <p:spPr>
          <a:xfrm>
            <a:off x="3315335" y="1659890"/>
            <a:ext cx="1875155" cy="1661795"/>
          </a:xfrm>
          <a:prstGeom prst="rect">
            <a:avLst/>
          </a:prstGeom>
        </p:spPr>
      </p:pic>
      <p:pic>
        <p:nvPicPr>
          <p:cNvPr id="7" name="图片 6" descr="131-45-m"/>
          <p:cNvPicPr>
            <a:picLocks noChangeAspect="1"/>
          </p:cNvPicPr>
          <p:nvPr/>
        </p:nvPicPr>
        <p:blipFill>
          <a:blip r:embed="rId5"/>
          <a:stretch>
            <a:fillRect/>
          </a:stretch>
        </p:blipFill>
        <p:spPr>
          <a:xfrm>
            <a:off x="3315335" y="4043045"/>
            <a:ext cx="1875155" cy="1670685"/>
          </a:xfrm>
          <a:prstGeom prst="rect">
            <a:avLst/>
          </a:prstGeom>
        </p:spPr>
      </p:pic>
      <p:pic>
        <p:nvPicPr>
          <p:cNvPr id="17" name="图片 16"/>
          <p:cNvPicPr/>
          <p:nvPr/>
        </p:nvPicPr>
        <p:blipFill>
          <a:blip r:embed="rId6"/>
          <a:stretch>
            <a:fillRect/>
          </a:stretch>
        </p:blipFill>
        <p:spPr>
          <a:xfrm rot="10800000">
            <a:off x="5878830" y="4074795"/>
            <a:ext cx="1893570" cy="1606550"/>
          </a:xfrm>
          <a:prstGeom prst="rect">
            <a:avLst/>
          </a:prstGeom>
        </p:spPr>
      </p:pic>
      <p:sp>
        <p:nvSpPr>
          <p:cNvPr id="8" name="文本框 7"/>
          <p:cNvSpPr txBox="1"/>
          <p:nvPr/>
        </p:nvSpPr>
        <p:spPr>
          <a:xfrm>
            <a:off x="2987675" y="6076315"/>
            <a:ext cx="6171565" cy="337185"/>
          </a:xfrm>
          <a:prstGeom prst="rect">
            <a:avLst/>
          </a:prstGeom>
          <a:noFill/>
        </p:spPr>
        <p:txBody>
          <a:bodyPr wrap="square" rtlCol="0">
            <a:spAutoFit/>
          </a:bodyPr>
          <a:lstStyle/>
          <a:p>
            <a:pPr algn="ctr"/>
            <a:r>
              <a:rPr lang="en-US" altLang="zh-CN" sz="1600"/>
              <a:t>                                  experiment</a:t>
            </a:r>
          </a:p>
        </p:txBody>
      </p:sp>
      <p:sp>
        <p:nvSpPr>
          <p:cNvPr id="11" name="矩形 10"/>
          <p:cNvSpPr/>
          <p:nvPr/>
        </p:nvSpPr>
        <p:spPr>
          <a:xfrm>
            <a:off x="2987675" y="1402080"/>
            <a:ext cx="4784725" cy="2257425"/>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文本框 11"/>
          <p:cNvSpPr txBox="1"/>
          <p:nvPr/>
        </p:nvSpPr>
        <p:spPr>
          <a:xfrm>
            <a:off x="533400" y="1733550"/>
            <a:ext cx="2273300" cy="368300"/>
          </a:xfrm>
          <a:prstGeom prst="rect">
            <a:avLst/>
          </a:prstGeom>
          <a:noFill/>
        </p:spPr>
        <p:txBody>
          <a:bodyPr wrap="square" rtlCol="0">
            <a:spAutoFit/>
          </a:bodyPr>
          <a:lstStyle/>
          <a:p>
            <a:r>
              <a:rPr lang="en-US" altLang="zh-CN"/>
              <a:t>shear </a:t>
            </a:r>
            <a:r>
              <a:rPr lang="en-US" altLang="zh-CN">
                <a:sym typeface="+mn-ea"/>
              </a:rPr>
              <a:t>nonlinearity:</a:t>
            </a:r>
            <a:r>
              <a:rPr lang="en-US" altLang="zh-CN"/>
              <a:t> </a:t>
            </a:r>
          </a:p>
        </p:txBody>
      </p:sp>
      <p:sp>
        <p:nvSpPr>
          <p:cNvPr id="18" name="文本框 17"/>
          <p:cNvSpPr txBox="1"/>
          <p:nvPr/>
        </p:nvSpPr>
        <p:spPr>
          <a:xfrm>
            <a:off x="253365" y="4388485"/>
            <a:ext cx="2662555" cy="737235"/>
          </a:xfrm>
          <a:prstGeom prst="rect">
            <a:avLst/>
          </a:prstGeom>
          <a:noFill/>
        </p:spPr>
        <p:txBody>
          <a:bodyPr wrap="square" rtlCol="0">
            <a:spAutoFit/>
          </a:bodyPr>
          <a:lstStyle/>
          <a:p>
            <a:r>
              <a:rPr lang="en-US" altLang="zh-CN" sz="1400"/>
              <a:t>The position of the initial failure is the same and argrees well with the experiment.</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19430" y="36385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Improvement</a:t>
            </a:r>
          </a:p>
        </p:txBody>
      </p:sp>
      <p:sp>
        <p:nvSpPr>
          <p:cNvPr id="23" name="灯片编号占位符 2"/>
          <p:cNvSpPr>
            <a:spLocks noGrp="1"/>
          </p:cNvSpPr>
          <p:nvPr/>
        </p:nvSpPr>
        <p:spPr>
          <a:xfrm>
            <a:off x="8346643" y="6060758"/>
            <a:ext cx="442392"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marL="0" algn="r" defTabSz="914400" rtl="0" eaLnBrk="1" latinLnBrk="0" hangingPunct="1">
              <a:defRPr sz="1200" kern="1200">
                <a:solidFill>
                  <a:schemeClr val="tx1"/>
                </a:solidFill>
                <a:latin typeface="+mj-lt"/>
                <a:ea typeface="宋体" panose="0201060003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46B4C44-8256-4B19-ACAC-87BF490EACA2}" type="slidenum">
              <a:rPr lang="en-US" altLang="zh-CN" smtClean="0"/>
              <a:t>29</a:t>
            </a:fld>
            <a:endParaRPr lang="en-US" altLang="zh-CN" dirty="0"/>
          </a:p>
        </p:txBody>
      </p:sp>
      <p:sp>
        <p:nvSpPr>
          <p:cNvPr id="2" name="文本框 1"/>
          <p:cNvSpPr txBox="1"/>
          <p:nvPr/>
        </p:nvSpPr>
        <p:spPr>
          <a:xfrm>
            <a:off x="284480" y="1158875"/>
            <a:ext cx="6847840" cy="368300"/>
          </a:xfrm>
          <a:prstGeom prst="rect">
            <a:avLst/>
          </a:prstGeom>
          <a:noFill/>
        </p:spPr>
        <p:txBody>
          <a:bodyPr wrap="square" rtlCol="0">
            <a:spAutoFit/>
          </a:bodyPr>
          <a:lstStyle/>
          <a:p>
            <a:r>
              <a:rPr lang="en-US" altLang="zh-CN"/>
              <a:t> Failure mode with different Fracture energe</a:t>
            </a:r>
            <a:r>
              <a:rPr lang="en-US" i="1" kern="100" baseline="-25000" dirty="0">
                <a:solidFill>
                  <a:srgbClr val="000000"/>
                </a:solidFill>
                <a:latin typeface="Times New Roman" panose="02020603050405020304" pitchFamily="18" charset="0"/>
                <a:sym typeface="+mn-ea"/>
              </a:rPr>
              <a:t> </a:t>
            </a:r>
            <a:r>
              <a:rPr lang="zh-CN" altLang="en-US"/>
              <a:t>：</a:t>
            </a:r>
          </a:p>
        </p:txBody>
      </p:sp>
      <p:sp>
        <p:nvSpPr>
          <p:cNvPr id="104" name="文本框 103"/>
          <p:cNvSpPr txBox="1"/>
          <p:nvPr/>
        </p:nvSpPr>
        <p:spPr>
          <a:xfrm>
            <a:off x="3557588" y="7058025"/>
            <a:ext cx="5080000" cy="414020"/>
          </a:xfrm>
          <a:prstGeom prst="rect">
            <a:avLst/>
          </a:prstGeom>
          <a:noFill/>
          <a:ln w="9525">
            <a:noFill/>
          </a:ln>
        </p:spPr>
        <p:txBody>
          <a:bodyPr>
            <a:spAutoFit/>
          </a:bodyPr>
          <a:lstStyle/>
          <a:p>
            <a:pPr marL="0" indent="0" algn="ctr"/>
            <a:endParaRPr lang="en-US" altLang="zh-CN" sz="1050" b="0">
              <a:latin typeface="宋体" panose="02010600030101010101" pitchFamily="2" charset="-122"/>
              <a:ea typeface="宋体" panose="02010600030101010101" pitchFamily="2" charset="-122"/>
              <a:cs typeface="宋体" panose="02010600030101010101" pitchFamily="2" charset="-122"/>
            </a:endParaRPr>
          </a:p>
          <a:p>
            <a:pPr marL="0" indent="0" algn="ctr"/>
            <a:r>
              <a:rPr lang="en-US" altLang="zh-CN" sz="1050" b="0">
                <a:latin typeface="宋体" panose="02010600030101010101" pitchFamily="2" charset="-122"/>
                <a:ea typeface="宋体" panose="02010600030101010101" pitchFamily="2" charset="-122"/>
                <a:cs typeface="宋体" panose="02010600030101010101" pitchFamily="2" charset="-122"/>
              </a:rPr>
              <a:t> </a:t>
            </a:r>
            <a:endParaRPr lang="zh-CN" altLang="en-US"/>
          </a:p>
        </p:txBody>
      </p:sp>
      <p:pic>
        <p:nvPicPr>
          <p:cNvPr id="8" name="图片 7"/>
          <p:cNvPicPr/>
          <p:nvPr/>
        </p:nvPicPr>
        <p:blipFill>
          <a:blip r:embed="rId3"/>
          <a:stretch>
            <a:fillRect/>
          </a:stretch>
        </p:blipFill>
        <p:spPr>
          <a:xfrm>
            <a:off x="773748" y="1814195"/>
            <a:ext cx="2028825" cy="1819275"/>
          </a:xfrm>
          <a:prstGeom prst="rect">
            <a:avLst/>
          </a:prstGeom>
          <a:noFill/>
          <a:ln w="9525">
            <a:noFill/>
          </a:ln>
        </p:spPr>
      </p:pic>
      <p:pic>
        <p:nvPicPr>
          <p:cNvPr id="12" name="图片 11"/>
          <p:cNvPicPr/>
          <p:nvPr/>
        </p:nvPicPr>
        <p:blipFill>
          <a:blip r:embed="rId4"/>
          <a:stretch>
            <a:fillRect/>
          </a:stretch>
        </p:blipFill>
        <p:spPr>
          <a:xfrm>
            <a:off x="3558223" y="1814195"/>
            <a:ext cx="2066925" cy="1819275"/>
          </a:xfrm>
          <a:prstGeom prst="rect">
            <a:avLst/>
          </a:prstGeom>
          <a:noFill/>
          <a:ln w="9525">
            <a:noFill/>
          </a:ln>
        </p:spPr>
      </p:pic>
      <p:pic>
        <p:nvPicPr>
          <p:cNvPr id="15" name="图片 14"/>
          <p:cNvPicPr/>
          <p:nvPr/>
        </p:nvPicPr>
        <p:blipFill>
          <a:blip r:embed="rId5"/>
          <a:stretch>
            <a:fillRect/>
          </a:stretch>
        </p:blipFill>
        <p:spPr>
          <a:xfrm>
            <a:off x="6585585" y="1814195"/>
            <a:ext cx="2378710" cy="2028825"/>
          </a:xfrm>
          <a:prstGeom prst="rect">
            <a:avLst/>
          </a:prstGeom>
        </p:spPr>
      </p:pic>
      <p:pic>
        <p:nvPicPr>
          <p:cNvPr id="21" name="图片 20"/>
          <p:cNvPicPr/>
          <p:nvPr/>
        </p:nvPicPr>
        <p:blipFill>
          <a:blip r:embed="rId6"/>
          <a:stretch>
            <a:fillRect/>
          </a:stretch>
        </p:blipFill>
        <p:spPr>
          <a:xfrm>
            <a:off x="5160645" y="4797108"/>
            <a:ext cx="4000500" cy="723900"/>
          </a:xfrm>
          <a:prstGeom prst="rect">
            <a:avLst/>
          </a:prstGeom>
          <a:noFill/>
          <a:ln w="9525">
            <a:noFill/>
          </a:ln>
        </p:spPr>
      </p:pic>
      <p:sp>
        <p:nvSpPr>
          <p:cNvPr id="110" name="文本框 109"/>
          <p:cNvSpPr txBox="1"/>
          <p:nvPr/>
        </p:nvSpPr>
        <p:spPr>
          <a:xfrm>
            <a:off x="2051685" y="6824663"/>
            <a:ext cx="5080000" cy="414020"/>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zh-CN" altLang="en-US"/>
          </a:p>
        </p:txBody>
      </p:sp>
      <p:sp>
        <p:nvSpPr>
          <p:cNvPr id="30" name="文本框 29"/>
          <p:cNvSpPr txBox="1"/>
          <p:nvPr/>
        </p:nvSpPr>
        <p:spPr>
          <a:xfrm>
            <a:off x="284480" y="4222115"/>
            <a:ext cx="3684270" cy="368300"/>
          </a:xfrm>
          <a:prstGeom prst="rect">
            <a:avLst/>
          </a:prstGeom>
          <a:noFill/>
        </p:spPr>
        <p:txBody>
          <a:bodyPr wrap="square" rtlCol="0">
            <a:spAutoFit/>
          </a:bodyPr>
          <a:lstStyle/>
          <a:p>
            <a:r>
              <a:rPr lang="en-US" altLang="zh-CN"/>
              <a:t>Refer to other papers:</a:t>
            </a:r>
          </a:p>
        </p:txBody>
      </p:sp>
      <p:sp>
        <p:nvSpPr>
          <p:cNvPr id="32" name="文本框 31"/>
          <p:cNvSpPr txBox="1"/>
          <p:nvPr/>
        </p:nvSpPr>
        <p:spPr>
          <a:xfrm>
            <a:off x="519430" y="3531870"/>
            <a:ext cx="8408670" cy="368300"/>
          </a:xfrm>
          <a:prstGeom prst="rect">
            <a:avLst/>
          </a:prstGeom>
          <a:noFill/>
        </p:spPr>
        <p:txBody>
          <a:bodyPr wrap="square" rtlCol="0">
            <a:spAutoFit/>
          </a:bodyPr>
          <a:lstStyle/>
          <a:p>
            <a:r>
              <a:rPr lang="en-US" altLang="zh-CN"/>
              <a:t>             </a:t>
            </a:r>
            <a:r>
              <a:rPr lang="en-US" altLang="zh-CN" sz="1200"/>
              <a:t> Gm = 5                                                     Gm = 0.5</a:t>
            </a:r>
          </a:p>
        </p:txBody>
      </p:sp>
      <p:sp>
        <p:nvSpPr>
          <p:cNvPr id="33" name="文本框 32"/>
          <p:cNvSpPr txBox="1"/>
          <p:nvPr/>
        </p:nvSpPr>
        <p:spPr>
          <a:xfrm>
            <a:off x="519430" y="5529898"/>
            <a:ext cx="5080000" cy="414020"/>
          </a:xfrm>
          <a:prstGeom prst="rect">
            <a:avLst/>
          </a:prstGeom>
          <a:noFill/>
          <a:ln w="9525">
            <a:noFill/>
          </a:ln>
        </p:spPr>
        <p:txBody>
          <a:bodyPr>
            <a:spAutoFit/>
          </a:bodyPr>
          <a:lstStyle/>
          <a:p>
            <a:pPr marL="0" indent="0"/>
            <a:r>
              <a:rPr lang="en-US" altLang="zh-CN" sz="1050" b="1">
                <a:latin typeface="宋体" panose="02010600030101010101" pitchFamily="2" charset="-122"/>
                <a:ea typeface="宋体" panose="02010600030101010101" pitchFamily="2" charset="-122"/>
                <a:cs typeface="宋体" panose="02010600030101010101" pitchFamily="2" charset="-122"/>
              </a:rPr>
              <a:t>A continuum damage model for composite laminates: Part II – </a:t>
            </a:r>
            <a:r>
              <a:rPr lang="en-US" altLang="zh-CN" sz="1050" b="1">
                <a:latin typeface="Calibri" panose="020F0502020204030204" charset="0"/>
                <a:cs typeface="Calibri" panose="020F0502020204030204" charset="0"/>
              </a:rPr>
              <a:t>Computational implementation and validation</a:t>
            </a:r>
            <a:endParaRPr lang="zh-CN" altLang="en-US"/>
          </a:p>
        </p:txBody>
      </p:sp>
      <p:pic>
        <p:nvPicPr>
          <p:cNvPr id="34" name="图片 33"/>
          <p:cNvPicPr/>
          <p:nvPr/>
        </p:nvPicPr>
        <p:blipFill>
          <a:blip r:embed="rId7"/>
          <a:stretch>
            <a:fillRect/>
          </a:stretch>
        </p:blipFill>
        <p:spPr>
          <a:xfrm>
            <a:off x="285115" y="4590098"/>
            <a:ext cx="4533900" cy="857250"/>
          </a:xfrm>
          <a:prstGeom prst="rect">
            <a:avLst/>
          </a:prstGeom>
          <a:noFill/>
          <a:ln w="9525">
            <a:noFill/>
          </a:ln>
        </p:spPr>
      </p:pic>
      <p:sp>
        <p:nvSpPr>
          <p:cNvPr id="35" name="文本框 34"/>
          <p:cNvSpPr txBox="1"/>
          <p:nvPr/>
        </p:nvSpPr>
        <p:spPr>
          <a:xfrm>
            <a:off x="5455920" y="5262563"/>
            <a:ext cx="5080000" cy="575945"/>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en-US" altLang="zh-CN" sz="1050" b="1">
              <a:latin typeface="Calibri" panose="020F0502020204030204" charset="0"/>
              <a:cs typeface="Calibri" panose="020F0502020204030204" charset="0"/>
            </a:endParaRPr>
          </a:p>
          <a:p>
            <a:pPr marL="0" indent="0"/>
            <a:r>
              <a:rPr lang="en-US" altLang="zh-CN" sz="1050" b="1">
                <a:latin typeface="Calibri" panose="020F0502020204030204" charset="0"/>
                <a:cs typeface="Calibri" panose="020F0502020204030204" charset="0"/>
              </a:rPr>
              <a:t>Laminate damage model for composite structures</a:t>
            </a:r>
            <a:endParaRPr lang="zh-CN" alt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t>3</a:t>
            </a:fld>
            <a:endParaRPr lang="en-US" altLang="zh-CN" dirty="0"/>
          </a:p>
        </p:txBody>
      </p:sp>
      <p:graphicFrame>
        <p:nvGraphicFramePr>
          <p:cNvPr id="7" name="表格 6"/>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9" name="矩形 8"/>
          <p:cNvSpPr/>
          <p:nvPr/>
        </p:nvSpPr>
        <p:spPr>
          <a:xfrm>
            <a:off x="338401" y="5373216"/>
            <a:ext cx="4017575" cy="338554"/>
          </a:xfrm>
          <a:prstGeom prst="rect">
            <a:avLst/>
          </a:prstGeom>
        </p:spPr>
        <p:txBody>
          <a:bodyPr wrap="none">
            <a:spAutoFit/>
          </a:bodyPr>
          <a:lstStyle/>
          <a:p>
            <a:pPr lvl="0"/>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Table 2 Strength parameters of a single lamina</a:t>
            </a:r>
            <a:endParaRPr lang="en-US" altLang="zh-CN" sz="700" dirty="0"/>
          </a:p>
        </p:txBody>
      </p:sp>
      <p:graphicFrame>
        <p:nvGraphicFramePr>
          <p:cNvPr id="10" name="表格 9"/>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11"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Table 1 Material properties of a single lamina</a:t>
            </a:r>
            <a:endParaRPr kumimoji="0" lang="en-US" altLang="zh-CN" sz="1600" b="0" i="0" u="none" strike="noStrike" cap="none" normalizeH="0" baseline="0" dirty="0" smtClean="0">
              <a:ln>
                <a:noFill/>
              </a:ln>
              <a:solidFill>
                <a:schemeClr val="tx1"/>
              </a:solidFill>
              <a:effectLst/>
            </a:endParaRPr>
          </a:p>
        </p:txBody>
      </p:sp>
      <p:sp>
        <p:nvSpPr>
          <p:cNvPr id="14" name="矩形 13"/>
          <p:cNvSpPr/>
          <p:nvPr/>
        </p:nvSpPr>
        <p:spPr>
          <a:xfrm>
            <a:off x="4968552" y="1851303"/>
            <a:ext cx="3718248" cy="1198880"/>
          </a:xfrm>
          <a:prstGeom prst="rect">
            <a:avLst/>
          </a:prstGeom>
          <a:solidFill>
            <a:schemeClr val="tx2">
              <a:lumMod val="60000"/>
              <a:lumOff val="4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FEM</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a:latin typeface="Times New Roman" panose="02020603050405020304" pitchFamily="18" charset="0"/>
                <a:ea typeface="+mn-ea"/>
                <a:cs typeface="Times New Roman" panose="02020603050405020304" pitchFamily="18" charset="0"/>
              </a:rPr>
              <a:t> </a:t>
            </a:r>
            <a:endParaRPr lang="en-US" altLang="zh-CN" sz="1600" dirty="0" smtClean="0">
              <a:latin typeface="Times New Roman" panose="02020603050405020304" pitchFamily="18" charset="0"/>
              <a:ea typeface="+mn-ea"/>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Model: </a:t>
            </a:r>
            <a:r>
              <a:rPr lang="en-US" altLang="zh-CN" sz="1600" dirty="0" smtClean="0">
                <a:latin typeface="Times New Roman" panose="02020603050405020304" pitchFamily="18" charset="0"/>
                <a:cs typeface="Times New Roman" panose="02020603050405020304" pitchFamily="18" charset="0"/>
              </a:rPr>
              <a:t>3D Shell(SC8R)</a:t>
            </a: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Strength criterion</a:t>
            </a:r>
            <a:r>
              <a:rPr lang="zh-CN" altLang="en-US" sz="1600" dirty="0" smtClean="0">
                <a:solidFill>
                  <a:srgbClr val="FF0000"/>
                </a:solidFill>
                <a:latin typeface="Times New Roman" panose="02020603050405020304" pitchFamily="18" charset="0"/>
                <a:cs typeface="Times New Roman" panose="02020603050405020304" pitchFamily="18" charset="0"/>
              </a:rPr>
              <a:t>：</a:t>
            </a:r>
            <a:r>
              <a:rPr lang="en-US" altLang="zh-CN" sz="1600" dirty="0" err="1" smtClean="0">
                <a:latin typeface="Times New Roman" panose="02020603050405020304" pitchFamily="18" charset="0"/>
                <a:cs typeface="Times New Roman" panose="02020603050405020304" pitchFamily="18" charset="0"/>
              </a:rPr>
              <a:t>Hashin</a:t>
            </a:r>
            <a:r>
              <a:rPr lang="en-US" altLang="zh-CN" sz="1600" dirty="0">
                <a:latin typeface="Times New Roman" panose="02020603050405020304" pitchFamily="18" charset="0"/>
                <a:cs typeface="Times New Roman" panose="02020603050405020304" pitchFamily="18" charset="0"/>
              </a:rPr>
              <a:t> </a:t>
            </a:r>
            <a:endParaRPr lang="en-US" altLang="zh-CN" sz="1600" dirty="0" smtClean="0">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3"/>
          <a:stretch>
            <a:fillRect/>
          </a:stretch>
        </p:blipFill>
        <p:spPr>
          <a:xfrm>
            <a:off x="237454" y="1419134"/>
            <a:ext cx="4622578" cy="2873962"/>
          </a:xfrm>
          <a:prstGeom prst="rect">
            <a:avLst/>
          </a:prstGeom>
        </p:spPr>
      </p:pic>
      <p:sp>
        <p:nvSpPr>
          <p:cNvPr id="17" name="矩形 16"/>
          <p:cNvSpPr/>
          <p:nvPr/>
        </p:nvSpPr>
        <p:spPr>
          <a:xfrm>
            <a:off x="338455" y="167005"/>
            <a:ext cx="3720465" cy="737235"/>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Problem</a:t>
            </a: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 </a:t>
            </a:r>
          </a:p>
        </p:txBody>
      </p:sp>
      <p:sp>
        <p:nvSpPr>
          <p:cNvPr id="19" name="矩形 18"/>
          <p:cNvSpPr/>
          <p:nvPr/>
        </p:nvSpPr>
        <p:spPr>
          <a:xfrm>
            <a:off x="4968552" y="3396842"/>
            <a:ext cx="3168352" cy="830997"/>
          </a:xfrm>
          <a:prstGeom prst="rect">
            <a:avLst/>
          </a:prstGeom>
          <a:solidFill>
            <a:schemeClr val="tx2">
              <a:lumMod val="60000"/>
              <a:lumOff val="40000"/>
            </a:schemeClr>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Layups: </a:t>
            </a:r>
            <a:r>
              <a:rPr lang="en-US" altLang="zh-CN" sz="1600" dirty="0">
                <a:latin typeface="Times New Roman" panose="02020603050405020304" pitchFamily="18" charset="0"/>
                <a:cs typeface="Times New Roman" panose="02020603050405020304" pitchFamily="18" charset="0"/>
              </a:rPr>
              <a:t>[0˚]</a:t>
            </a:r>
            <a:r>
              <a:rPr lang="en-US" altLang="zh-CN" sz="1600" baseline="-25000" dirty="0">
                <a:latin typeface="Times New Roman" panose="02020603050405020304" pitchFamily="18" charset="0"/>
                <a:cs typeface="Times New Roman" panose="02020603050405020304" pitchFamily="18" charset="0"/>
              </a:rPr>
              <a:t>10</a:t>
            </a:r>
            <a:r>
              <a:rPr lang="en-US" altLang="zh-CN" sz="1600" dirty="0">
                <a:latin typeface="Times New Roman" panose="02020603050405020304" pitchFamily="18" charset="0"/>
                <a:cs typeface="Times New Roman" panose="02020603050405020304" pitchFamily="18" charset="0"/>
              </a:rPr>
              <a:t>, [0˚/90˚]</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[±45˚]</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9430" y="363855"/>
            <a:ext cx="585152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Compare with Ply-Discount method</a:t>
            </a:r>
            <a:r>
              <a:rPr lang="zh-CN" altLang="en-US" sz="2400" dirty="0" smtClean="0">
                <a:latin typeface="Times New Roman" panose="02020603050405020304" pitchFamily="18" charset="0"/>
                <a:cs typeface="Times New Roman" panose="02020603050405020304" pitchFamily="18" charset="0"/>
              </a:rPr>
              <a:t>：</a:t>
            </a:r>
          </a:p>
        </p:txBody>
      </p:sp>
      <p:pic>
        <p:nvPicPr>
          <p:cNvPr id="4" name="图片 3"/>
          <p:cNvPicPr>
            <a:picLocks noChangeAspect="1"/>
          </p:cNvPicPr>
          <p:nvPr/>
        </p:nvPicPr>
        <p:blipFill>
          <a:blip r:embed="rId3"/>
          <a:stretch>
            <a:fillRect/>
          </a:stretch>
        </p:blipFill>
        <p:spPr>
          <a:xfrm>
            <a:off x="2910205" y="1242060"/>
            <a:ext cx="2252980" cy="1843405"/>
          </a:xfrm>
          <a:prstGeom prst="rect">
            <a:avLst/>
          </a:prstGeom>
        </p:spPr>
      </p:pic>
      <p:pic>
        <p:nvPicPr>
          <p:cNvPr id="398" name="图片 398" descr="E:\Chen\work of PHD\Experiment\Strength\simulation results\80-convention shell-hashin\0\纤维失效.png"/>
          <p:cNvPicPr/>
          <p:nvPr/>
        </p:nvPicPr>
        <p:blipFill>
          <a:blip r:embed="rId4">
            <a:extLst>
              <a:ext uri="{28A0092B-C50C-407E-A947-70E740481C1C}">
                <a14:useLocalDpi xmlns:a14="http://schemas.microsoft.com/office/drawing/2010/main" val="0"/>
              </a:ext>
            </a:extLst>
          </a:blip>
          <a:srcRect/>
          <a:stretch>
            <a:fillRect/>
          </a:stretch>
        </p:blipFill>
        <p:spPr bwMode="auto">
          <a:xfrm>
            <a:off x="52705" y="1242060"/>
            <a:ext cx="2834005" cy="1863725"/>
          </a:xfrm>
          <a:prstGeom prst="rect">
            <a:avLst/>
          </a:prstGeom>
          <a:noFill/>
          <a:ln>
            <a:noFill/>
          </a:ln>
        </p:spPr>
      </p:pic>
      <p:pic>
        <p:nvPicPr>
          <p:cNvPr id="399" name="图片 399" descr="E:\Chen\work of PHD\Experiment\Strength\simulation results\80-convention shell-hashin\0-90\0层纤维失效.png"/>
          <p:cNvPicPr/>
          <p:nvPr/>
        </p:nvPicPr>
        <p:blipFill>
          <a:blip r:embed="rId5">
            <a:extLst>
              <a:ext uri="{28A0092B-C50C-407E-A947-70E740481C1C}">
                <a14:useLocalDpi xmlns:a14="http://schemas.microsoft.com/office/drawing/2010/main" val="0"/>
              </a:ext>
            </a:extLst>
          </a:blip>
          <a:srcRect/>
          <a:stretch>
            <a:fillRect/>
          </a:stretch>
        </p:blipFill>
        <p:spPr bwMode="auto">
          <a:xfrm>
            <a:off x="305435" y="4918393"/>
            <a:ext cx="2327910" cy="1538605"/>
          </a:xfrm>
          <a:prstGeom prst="rect">
            <a:avLst/>
          </a:prstGeom>
          <a:noFill/>
          <a:ln>
            <a:noFill/>
          </a:ln>
        </p:spPr>
      </p:pic>
      <p:pic>
        <p:nvPicPr>
          <p:cNvPr id="400" name="图片 400" descr="E:\Chen\work of PHD\Experiment\Strength\simulation results\80-convention shell-hashin\0-90\90层基体失效.png"/>
          <p:cNvPicPr/>
          <p:nvPr/>
        </p:nvPicPr>
        <p:blipFill>
          <a:blip r:embed="rId6">
            <a:extLst>
              <a:ext uri="{28A0092B-C50C-407E-A947-70E740481C1C}">
                <a14:useLocalDpi xmlns:a14="http://schemas.microsoft.com/office/drawing/2010/main" val="0"/>
              </a:ext>
            </a:extLst>
          </a:blip>
          <a:srcRect/>
          <a:stretch>
            <a:fillRect/>
          </a:stretch>
        </p:blipFill>
        <p:spPr bwMode="auto">
          <a:xfrm>
            <a:off x="2633028" y="4918393"/>
            <a:ext cx="2292985" cy="1538605"/>
          </a:xfrm>
          <a:prstGeom prst="rect">
            <a:avLst/>
          </a:prstGeom>
          <a:noFill/>
          <a:ln>
            <a:noFill/>
          </a:ln>
        </p:spPr>
      </p:pic>
      <p:pic>
        <p:nvPicPr>
          <p:cNvPr id="401" name="图片 401" descr="E:\Chen\work of PHD\Experiment\Strength\simulation results\60-convention shell-hashin\45\45层基体失效.png"/>
          <p:cNvPicPr/>
          <p:nvPr/>
        </p:nvPicPr>
        <p:blipFill>
          <a:blip r:embed="rId7">
            <a:extLst>
              <a:ext uri="{28A0092B-C50C-407E-A947-70E740481C1C}">
                <a14:useLocalDpi xmlns:a14="http://schemas.microsoft.com/office/drawing/2010/main" val="0"/>
              </a:ext>
            </a:extLst>
          </a:blip>
          <a:srcRect/>
          <a:stretch>
            <a:fillRect/>
          </a:stretch>
        </p:blipFill>
        <p:spPr bwMode="auto">
          <a:xfrm>
            <a:off x="202565" y="3337243"/>
            <a:ext cx="2266950" cy="1505585"/>
          </a:xfrm>
          <a:prstGeom prst="rect">
            <a:avLst/>
          </a:prstGeom>
          <a:noFill/>
          <a:ln>
            <a:noFill/>
          </a:ln>
        </p:spPr>
      </p:pic>
      <p:pic>
        <p:nvPicPr>
          <p:cNvPr id="402" name="图片 402" descr="E:\Chen\work of PHD\Experiment\Strength\simulation results\60-convention shell-hashin\45\45层纤维失效.png"/>
          <p:cNvPicPr/>
          <p:nvPr/>
        </p:nvPicPr>
        <p:blipFill>
          <a:blip r:embed="rId8">
            <a:extLst>
              <a:ext uri="{28A0092B-C50C-407E-A947-70E740481C1C}">
                <a14:useLocalDpi xmlns:a14="http://schemas.microsoft.com/office/drawing/2010/main" val="0"/>
              </a:ext>
            </a:extLst>
          </a:blip>
          <a:srcRect/>
          <a:stretch>
            <a:fillRect/>
          </a:stretch>
        </p:blipFill>
        <p:spPr bwMode="auto">
          <a:xfrm>
            <a:off x="2469198" y="3337243"/>
            <a:ext cx="2248535" cy="1503045"/>
          </a:xfrm>
          <a:prstGeom prst="rect">
            <a:avLst/>
          </a:prstGeom>
          <a:noFill/>
          <a:ln>
            <a:noFill/>
          </a:ln>
        </p:spPr>
      </p:pic>
      <p:sp>
        <p:nvSpPr>
          <p:cNvPr id="7" name="文本框 6"/>
          <p:cNvSpPr txBox="1"/>
          <p:nvPr/>
        </p:nvSpPr>
        <p:spPr>
          <a:xfrm>
            <a:off x="202565" y="1990090"/>
            <a:ext cx="5636895" cy="368300"/>
          </a:xfrm>
          <a:prstGeom prst="rect">
            <a:avLst/>
          </a:prstGeom>
          <a:noFill/>
        </p:spPr>
        <p:txBody>
          <a:bodyPr wrap="square" rtlCol="0" anchor="t">
            <a:spAutoFit/>
          </a:bodyPr>
          <a:lstStyle/>
          <a:p>
            <a:r>
              <a:rPr lang="zh-CN" altLang="en-US"/>
              <a:t>图3.4 [0]10铺层Ф80mm开口层合板纤维失效模式</a:t>
            </a:r>
          </a:p>
        </p:txBody>
      </p:sp>
      <p:sp>
        <p:nvSpPr>
          <p:cNvPr id="10" name="文本框 9"/>
          <p:cNvSpPr txBox="1"/>
          <p:nvPr/>
        </p:nvSpPr>
        <p:spPr>
          <a:xfrm>
            <a:off x="718820" y="5226685"/>
            <a:ext cx="2540000" cy="922020"/>
          </a:xfrm>
          <a:prstGeom prst="rect">
            <a:avLst/>
          </a:prstGeom>
          <a:noFill/>
        </p:spPr>
        <p:txBody>
          <a:bodyPr wrap="square" rtlCol="0" anchor="t">
            <a:spAutoFit/>
          </a:bodyPr>
          <a:lstStyle/>
          <a:p>
            <a:r>
              <a:rPr lang="zh-CN" altLang="en-US"/>
              <a:t>图3.5 [0/90]5铺层Ф80mm开口层合板失效模式</a:t>
            </a:r>
          </a:p>
        </p:txBody>
      </p:sp>
      <p:sp>
        <p:nvSpPr>
          <p:cNvPr id="11" name="文本框 10"/>
          <p:cNvSpPr txBox="1"/>
          <p:nvPr/>
        </p:nvSpPr>
        <p:spPr>
          <a:xfrm>
            <a:off x="1750695" y="3713480"/>
            <a:ext cx="2540000" cy="922020"/>
          </a:xfrm>
          <a:prstGeom prst="rect">
            <a:avLst/>
          </a:prstGeom>
          <a:noFill/>
        </p:spPr>
        <p:txBody>
          <a:bodyPr wrap="square" rtlCol="0" anchor="t">
            <a:spAutoFit/>
          </a:bodyPr>
          <a:lstStyle/>
          <a:p>
            <a:r>
              <a:rPr lang="zh-CN" altLang="en-US"/>
              <a:t>图3.6 [±45]5铺层Ф60mm开口层合板失效模式</a:t>
            </a:r>
          </a:p>
        </p:txBody>
      </p:sp>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51070" y="4918710"/>
            <a:ext cx="2451735" cy="1795780"/>
          </a:xfrm>
          <a:prstGeom prst="rect">
            <a:avLst/>
          </a:prstGeom>
        </p:spPr>
      </p:pic>
      <p:pic>
        <p:nvPicPr>
          <p:cNvPr id="16" name="图片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27545" y="4840605"/>
            <a:ext cx="2430145" cy="1779905"/>
          </a:xfrm>
          <a:prstGeom prst="rect">
            <a:avLst/>
          </a:prstGeom>
        </p:spPr>
      </p:pic>
      <p:graphicFrame>
        <p:nvGraphicFramePr>
          <p:cNvPr id="17" name="表格 16"/>
          <p:cNvGraphicFramePr>
            <a:graphicFrameLocks noGrp="1"/>
          </p:cNvGraphicFramePr>
          <p:nvPr/>
        </p:nvGraphicFramePr>
        <p:xfrm>
          <a:off x="5068570" y="1724660"/>
          <a:ext cx="5588635" cy="2194560"/>
        </p:xfrm>
        <a:graphic>
          <a:graphicData uri="http://schemas.openxmlformats.org/drawingml/2006/table">
            <a:tbl>
              <a:tblPr firstRow="1" firstCol="1" bandRow="1">
                <a:tableStyleId>{5C22544A-7EE6-4342-B048-85BDC9FD1C3A}</a:tableStyleId>
              </a:tblPr>
              <a:tblGrid>
                <a:gridCol w="863600"/>
                <a:gridCol w="511175"/>
                <a:gridCol w="398780"/>
                <a:gridCol w="569595"/>
                <a:gridCol w="569595"/>
                <a:gridCol w="455295"/>
                <a:gridCol w="626110"/>
                <a:gridCol w="513080"/>
                <a:gridCol w="506730"/>
                <a:gridCol w="574675"/>
              </a:tblGrid>
              <a:tr h="199390">
                <a:tc row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Comparing</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of  Ultimate</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loads</a:t>
                      </a:r>
                      <a:endParaRPr lang="zh-CN" sz="1200" kern="100" dirty="0">
                        <a:effectLst/>
                        <a:latin typeface="Times New Roman" panose="02020603050405020304" pitchFamily="18" charset="0"/>
                        <a:cs typeface="Times New Roman" panose="02020603050405020304" pitchFamily="18" charset="0"/>
                      </a:endParaRPr>
                    </a:p>
                    <a:p>
                      <a:pPr indent="127000" algn="ctr">
                        <a:spcAft>
                          <a:spcPts val="0"/>
                        </a:spcAft>
                      </a:pPr>
                      <a:r>
                        <a:rPr lang="en-US" sz="1200" kern="100" dirty="0">
                          <a:effectLst/>
                          <a:latin typeface="Times New Roman" panose="02020603050405020304" pitchFamily="18" charset="0"/>
                          <a:cs typeface="Times New Roman" panose="02020603050405020304" pitchFamily="18" charset="0"/>
                        </a:rPr>
                        <a:t>Layer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TlToBr w="12700" cap="flat" cmpd="sng" algn="ctr">
                      <a:solidFill>
                        <a:schemeClr val="tx1"/>
                      </a:solidFill>
                      <a:prstDash val="solid"/>
                      <a:round/>
                      <a:headEnd type="none" w="med" len="med"/>
                      <a:tailEnd type="none" w="med" len="med"/>
                    </a:lnTlToBr>
                  </a:tcPr>
                </a:tc>
                <a:tc gridSpan="9">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Size of cutout (Ф)</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283845">
                <a:tc vMerge="1">
                  <a:txBody>
                    <a:bodyPr/>
                    <a:lstStyle/>
                    <a:p>
                      <a:endParaRPr lang="zh-CN"/>
                    </a:p>
                  </a:txBody>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xBody>
                    <a:bodyPr/>
                    <a:lstStyle/>
                    <a:p>
                      <a:endParaRPr lang="zh-CN"/>
                    </a:p>
                  </a:txBody>
                  <a:tcPr/>
                </a:tc>
                <a:tc hMerge="1">
                  <a:txBody>
                    <a:bodyPr/>
                    <a:lstStyle/>
                    <a:p>
                      <a:endParaRPr lang="zh-CN"/>
                    </a:p>
                  </a:txBody>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xBody>
                    <a:bodyPr/>
                    <a:lstStyle/>
                    <a:p>
                      <a:endParaRPr lang="zh-CN"/>
                    </a:p>
                  </a:txBody>
                  <a:tcPr/>
                </a:tc>
                <a:tc hMerge="1">
                  <a:txBody>
                    <a:bodyPr/>
                    <a:lstStyle/>
                    <a:p>
                      <a:endParaRPr lang="zh-CN"/>
                    </a:p>
                  </a:txBody>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c hMerge="1">
                  <a:txBody>
                    <a:bodyPr/>
                    <a:lstStyle/>
                    <a:p>
                      <a:endParaRPr lang="zh-CN"/>
                    </a:p>
                  </a:txBody>
                  <a:tcPr/>
                </a:tc>
                <a:tc hMerge="1">
                  <a:txBody>
                    <a:bodyPr/>
                    <a:lstStyle/>
                    <a:p>
                      <a:endParaRPr lang="zh-CN"/>
                    </a:p>
                  </a:txBody>
                  <a:tcPr/>
                </a:tc>
              </a:tr>
              <a:tr h="614045">
                <a:tc vMerge="1">
                  <a:txBody>
                    <a:bodyPr/>
                    <a:lstStyle/>
                    <a:p>
                      <a:endParaRPr lang="zh-CN"/>
                    </a:p>
                  </a:txBody>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Simul.</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Exp.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Relative error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a:t>
                      </a:r>
                      <a:r>
                        <a:rPr lang="en-US" sz="1200" kern="100" baseline="-25000">
                          <a:effectLst/>
                          <a:latin typeface="Times New Roman" panose="02020603050405020304" pitchFamily="18" charset="0"/>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97.69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78.23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76.11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69.73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52.82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35.00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[0/90]</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56.91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59.32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45.89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47.20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32.99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37.54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[±45]</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22.46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17.89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23.79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24.8%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13.42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17.60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23.8%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8" name="矩形 17"/>
          <p:cNvSpPr/>
          <p:nvPr/>
        </p:nvSpPr>
        <p:spPr>
          <a:xfrm>
            <a:off x="5163185" y="4064000"/>
            <a:ext cx="860425" cy="583565"/>
          </a:xfrm>
          <a:prstGeom prst="rect">
            <a:avLst/>
          </a:prstGeom>
          <a:solidFill>
            <a:schemeClr val="accent1">
              <a:lumMod val="60000"/>
              <a:lumOff val="40000"/>
            </a:schemeClr>
          </a:solidFill>
        </p:spPr>
        <p:txBody>
          <a:bodyPr wrap="squar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Simulation</a:t>
            </a:r>
            <a:endParaRPr lang="zh-CN" altLang="en-US" sz="1600" dirty="0"/>
          </a:p>
        </p:txBody>
      </p:sp>
      <p:sp>
        <p:nvSpPr>
          <p:cNvPr id="19" name="矩形 18"/>
          <p:cNvSpPr/>
          <p:nvPr/>
        </p:nvSpPr>
        <p:spPr>
          <a:xfrm>
            <a:off x="8433435" y="4064000"/>
            <a:ext cx="916940" cy="583565"/>
          </a:xfrm>
          <a:prstGeom prst="rect">
            <a:avLst/>
          </a:prstGeom>
          <a:solidFill>
            <a:schemeClr val="accent1">
              <a:lumMod val="60000"/>
              <a:lumOff val="40000"/>
            </a:schemeClr>
          </a:solidFill>
        </p:spPr>
        <p:txBody>
          <a:bodyPr wrap="square">
            <a:spAutoFit/>
          </a:bodyPr>
          <a:lstStyle/>
          <a:p>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19430" y="36385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Future work</a:t>
            </a:r>
            <a:r>
              <a:rPr lang="zh-CN" altLang="en-US" sz="2400" dirty="0" smtClean="0">
                <a:latin typeface="Times New Roman" panose="02020603050405020304" pitchFamily="18" charset="0"/>
                <a:cs typeface="Times New Roman" panose="02020603050405020304" pitchFamily="18" charset="0"/>
              </a:rPr>
              <a:t>：</a:t>
            </a:r>
          </a:p>
        </p:txBody>
      </p:sp>
      <p:sp>
        <p:nvSpPr>
          <p:cNvPr id="104" name="文本框 103"/>
          <p:cNvSpPr txBox="1"/>
          <p:nvPr/>
        </p:nvSpPr>
        <p:spPr>
          <a:xfrm>
            <a:off x="3557588" y="7058025"/>
            <a:ext cx="5080000" cy="414020"/>
          </a:xfrm>
          <a:prstGeom prst="rect">
            <a:avLst/>
          </a:prstGeom>
          <a:noFill/>
          <a:ln w="9525">
            <a:noFill/>
          </a:ln>
        </p:spPr>
        <p:txBody>
          <a:bodyPr>
            <a:spAutoFit/>
          </a:bodyPr>
          <a:lstStyle/>
          <a:p>
            <a:pPr marL="0" indent="0" algn="ctr"/>
            <a:endParaRPr lang="en-US" altLang="zh-CN" sz="1050" b="0">
              <a:latin typeface="宋体" panose="02010600030101010101" pitchFamily="2" charset="-122"/>
              <a:ea typeface="宋体" panose="02010600030101010101" pitchFamily="2" charset="-122"/>
              <a:cs typeface="宋体" panose="02010600030101010101" pitchFamily="2" charset="-122"/>
            </a:endParaRPr>
          </a:p>
          <a:p>
            <a:pPr marL="0" indent="0" algn="ctr"/>
            <a:r>
              <a:rPr lang="en-US" altLang="zh-CN" sz="1050" b="0">
                <a:latin typeface="宋体" panose="02010600030101010101" pitchFamily="2" charset="-122"/>
                <a:ea typeface="宋体" panose="02010600030101010101" pitchFamily="2" charset="-122"/>
                <a:cs typeface="宋体" panose="02010600030101010101" pitchFamily="2" charset="-122"/>
              </a:rPr>
              <a:t> </a:t>
            </a:r>
            <a:endParaRPr lang="zh-CN" altLang="en-US"/>
          </a:p>
        </p:txBody>
      </p:sp>
      <p:sp>
        <p:nvSpPr>
          <p:cNvPr id="110" name="文本框 109"/>
          <p:cNvSpPr txBox="1"/>
          <p:nvPr/>
        </p:nvSpPr>
        <p:spPr>
          <a:xfrm>
            <a:off x="2051685" y="6824663"/>
            <a:ext cx="5080000" cy="414020"/>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zh-CN" altLang="en-US"/>
          </a:p>
        </p:txBody>
      </p:sp>
      <p:sp>
        <p:nvSpPr>
          <p:cNvPr id="12290" name="Text Box 2"/>
          <p:cNvSpPr txBox="1">
            <a:spLocks noChangeArrowheads="1"/>
          </p:cNvSpPr>
          <p:nvPr/>
        </p:nvSpPr>
        <p:spPr bwMode="auto">
          <a:xfrm>
            <a:off x="611505" y="1295400"/>
            <a:ext cx="5394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2800" b="1" smtClean="0">
                <a:solidFill>
                  <a:srgbClr val="000000"/>
                </a:solidFill>
              </a:rPr>
              <a:t>cohesive element </a:t>
            </a:r>
          </a:p>
        </p:txBody>
      </p:sp>
      <p:sp>
        <p:nvSpPr>
          <p:cNvPr id="12291" name="Text Box 3"/>
          <p:cNvSpPr txBox="1">
            <a:spLocks noChangeArrowheads="1"/>
          </p:cNvSpPr>
          <p:nvPr/>
        </p:nvSpPr>
        <p:spPr bwMode="auto">
          <a:xfrm>
            <a:off x="611188" y="1987550"/>
            <a:ext cx="828198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mtClean="0">
                <a:solidFill>
                  <a:srgbClr val="000000"/>
                </a:solidFill>
              </a:rPr>
              <a:t>Cohesive behavior is useful in modeling adhesives, bonded interfaces, and gaskets.(粘合剂、连接面、垫片)</a:t>
            </a:r>
          </a:p>
          <a:p>
            <a:pPr eaLnBrk="1" hangingPunct="1">
              <a:buFont typeface="Arial" panose="020B0604020202020204" pitchFamily="34" charset="0"/>
              <a:buNone/>
            </a:pPr>
            <a:r>
              <a:rPr lang="zh-CN" altLang="en-US" smtClean="0">
                <a:solidFill>
                  <a:srgbClr val="000000"/>
                </a:solidFill>
              </a:rPr>
              <a:t>   • Models separation between two initially bonded surfaces</a:t>
            </a:r>
          </a:p>
          <a:p>
            <a:pPr eaLnBrk="1" hangingPunct="1">
              <a:buFont typeface="Arial" panose="020B0604020202020204" pitchFamily="34" charset="0"/>
              <a:buNone/>
            </a:pPr>
            <a:r>
              <a:rPr lang="zh-CN" altLang="en-US" smtClean="0">
                <a:solidFill>
                  <a:srgbClr val="000000"/>
                </a:solidFill>
              </a:rPr>
              <a:t>   • Progressive failure of adhesives</a:t>
            </a:r>
          </a:p>
          <a:p>
            <a:pPr eaLnBrk="1" hangingPunct="1">
              <a:buFont typeface="Arial" panose="020B0604020202020204" pitchFamily="34" charset="0"/>
              <a:buNone/>
            </a:pPr>
            <a:r>
              <a:rPr lang="zh-CN" altLang="en-US" smtClean="0">
                <a:solidFill>
                  <a:srgbClr val="000000"/>
                </a:solidFill>
              </a:rPr>
              <a:t>   • </a:t>
            </a:r>
            <a:r>
              <a:rPr lang="zh-CN" altLang="en-US" smtClean="0">
                <a:solidFill>
                  <a:srgbClr val="333399"/>
                </a:solidFill>
              </a:rPr>
              <a:t>Delamination in composites</a:t>
            </a:r>
          </a:p>
          <a:p>
            <a:pPr eaLnBrk="1" hangingPunct="1">
              <a:buFont typeface="Arial" panose="020B0604020202020204" pitchFamily="34" charset="0"/>
              <a:buNone/>
            </a:pP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Cohesive elements in Abaqus primarily address two classes of problems:</a:t>
            </a:r>
          </a:p>
          <a:p>
            <a:pPr eaLnBrk="1" hangingPunct="1">
              <a:buFont typeface="Arial" panose="020B0604020202020204" pitchFamily="34" charset="0"/>
              <a:buNone/>
            </a:pPr>
            <a:r>
              <a:rPr lang="zh-CN" altLang="en-US" smtClean="0">
                <a:solidFill>
                  <a:srgbClr val="000000"/>
                </a:solidFill>
              </a:rPr>
              <a:t>• Adhesive joints</a:t>
            </a:r>
          </a:p>
          <a:p>
            <a:pPr eaLnBrk="1" hangingPunct="1">
              <a:buFont typeface="Arial" panose="020B0604020202020204" pitchFamily="34" charset="0"/>
              <a:buNone/>
            </a:pPr>
            <a:r>
              <a:rPr lang="zh-CN" altLang="en-US" smtClean="0">
                <a:solidFill>
                  <a:srgbClr val="000000"/>
                </a:solidFill>
              </a:rPr>
              <a:t>        Adhesive layer with finite thickness</a:t>
            </a:r>
          </a:p>
          <a:p>
            <a:pPr eaLnBrk="1" hangingPunct="1">
              <a:buFont typeface="Arial" panose="020B0604020202020204" pitchFamily="34" charset="0"/>
              <a:buNone/>
            </a:pPr>
            <a:r>
              <a:rPr lang="zh-CN" altLang="en-US" smtClean="0">
                <a:solidFill>
                  <a:srgbClr val="000000"/>
                </a:solidFill>
              </a:rPr>
              <a:t>        Typically the bulk material properties are known</a:t>
            </a:r>
          </a:p>
          <a:p>
            <a:pPr eaLnBrk="1" hangingPunct="1">
              <a:buFont typeface="Arial" panose="020B0604020202020204" pitchFamily="34" charset="0"/>
              <a:buNone/>
            </a:pPr>
            <a:r>
              <a:rPr lang="zh-CN" altLang="en-US" smtClean="0">
                <a:solidFill>
                  <a:srgbClr val="000000"/>
                </a:solidFill>
              </a:rPr>
              <a:t>•</a:t>
            </a:r>
            <a:r>
              <a:rPr lang="zh-CN" altLang="en-US" smtClean="0">
                <a:solidFill>
                  <a:srgbClr val="333399"/>
                </a:solidFill>
              </a:rPr>
              <a:t> Delamination</a:t>
            </a:r>
          </a:p>
          <a:p>
            <a:pPr eaLnBrk="1" hangingPunct="1">
              <a:buFont typeface="Arial" panose="020B0604020202020204" pitchFamily="34" charset="0"/>
              <a:buNone/>
            </a:pPr>
            <a:r>
              <a:rPr lang="zh-CN" altLang="en-US" smtClean="0">
                <a:solidFill>
                  <a:srgbClr val="000000"/>
                </a:solidFill>
              </a:rPr>
              <a:t>        Adhesive layer of “</a:t>
            </a:r>
            <a:r>
              <a:rPr lang="zh-CN" altLang="en-US" smtClean="0">
                <a:solidFill>
                  <a:srgbClr val="333399"/>
                </a:solidFill>
              </a:rPr>
              <a:t>zero” thickness</a:t>
            </a:r>
          </a:p>
          <a:p>
            <a:pPr eaLnBrk="1" hangingPunct="1">
              <a:buFont typeface="Arial" panose="020B0604020202020204" pitchFamily="34" charset="0"/>
              <a:buNone/>
            </a:pPr>
            <a:r>
              <a:rPr lang="zh-CN" altLang="en-US" smtClean="0">
                <a:solidFill>
                  <a:srgbClr val="000000"/>
                </a:solidFill>
              </a:rPr>
              <a:t>        Typically the bulk material properties are not known</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p>
        </p:txBody>
      </p:sp>
      <p:graphicFrame>
        <p:nvGraphicFramePr>
          <p:cNvPr id="14" name="对象 13">
            <a:hlinkClick r:id="" action="ppaction://ole?verb=0"/>
          </p:cNvPr>
          <p:cNvGraphicFramePr>
            <a:graphicFrameLocks noChangeAspect="1"/>
          </p:cNvGraphicFramePr>
          <p:nvPr/>
        </p:nvGraphicFramePr>
        <p:xfrm>
          <a:off x="3071495" y="1845945"/>
          <a:ext cx="2618740" cy="1178560"/>
        </p:xfrm>
        <a:graphic>
          <a:graphicData uri="http://schemas.openxmlformats.org/presentationml/2006/ole">
            <mc:AlternateContent xmlns:mc="http://schemas.openxmlformats.org/markup-compatibility/2006">
              <mc:Choice xmlns:v="urn:schemas-microsoft-com:vml" Requires="v">
                <p:oleObj spid="_x0000_s2227" r:id="rId4" imgW="2540000" imgH="1143000" progId="Equation.KSEE3">
                  <p:embed/>
                </p:oleObj>
              </mc:Choice>
              <mc:Fallback>
                <p:oleObj r:id="rId4" imgW="2540000" imgH="1143000" progId="Equation.KSEE3">
                  <p:embed/>
                  <p:pic>
                    <p:nvPicPr>
                      <p:cNvPr id="0" name="图片 1024"/>
                      <p:cNvPicPr/>
                      <p:nvPr/>
                    </p:nvPicPr>
                    <p:blipFill>
                      <a:blip r:embed="rId5"/>
                      <a:stretch>
                        <a:fillRect/>
                      </a:stretch>
                    </p:blipFill>
                    <p:spPr>
                      <a:xfrm>
                        <a:off x="3071495" y="1845945"/>
                        <a:ext cx="2618740" cy="1178560"/>
                      </a:xfrm>
                      <a:prstGeom prst="rect">
                        <a:avLst/>
                      </a:prstGeom>
                    </p:spPr>
                  </p:pic>
                </p:oleObj>
              </mc:Fallback>
            </mc:AlternateContent>
          </a:graphicData>
        </a:graphic>
      </p:graphicFrame>
      <p:sp>
        <p:nvSpPr>
          <p:cNvPr id="15" name="文本框 14"/>
          <p:cNvSpPr txBox="1"/>
          <p:nvPr/>
        </p:nvSpPr>
        <p:spPr>
          <a:xfrm>
            <a:off x="190500" y="1395730"/>
            <a:ext cx="8981440" cy="521970"/>
          </a:xfrm>
          <a:prstGeom prst="rect">
            <a:avLst/>
          </a:prstGeom>
          <a:noFill/>
        </p:spPr>
        <p:txBody>
          <a:bodyPr wrap="square" rtlCol="0">
            <a:spAutoFit/>
          </a:bodyPr>
          <a:lstStyle/>
          <a:p>
            <a:r>
              <a:rPr lang="zh-CN" altLang="en-US" sz="1400">
                <a:latin typeface="Times New Roman" panose="02020603050405020304" pitchFamily="18" charset="0"/>
              </a:rPr>
              <a:t>To establish a constitutive law, it is possible to define a scalar function corresponding to the complementary free energy density in the material.The proposed definition for the ply complementary free energy density is</a:t>
            </a:r>
            <a:r>
              <a:rPr lang="en-US" altLang="zh-CN" sz="1400">
                <a:latin typeface="Times New Roman" panose="02020603050405020304" pitchFamily="18" charset="0"/>
              </a:rPr>
              <a:t>:</a:t>
            </a:r>
          </a:p>
        </p:txBody>
      </p:sp>
      <p:graphicFrame>
        <p:nvGraphicFramePr>
          <p:cNvPr id="16" name="对象 15">
            <a:hlinkClick r:id="" action="ppaction://ole?verb=0"/>
          </p:cNvPr>
          <p:cNvGraphicFramePr>
            <a:graphicFrameLocks noChangeAspect="1"/>
          </p:cNvGraphicFramePr>
          <p:nvPr/>
        </p:nvGraphicFramePr>
        <p:xfrm>
          <a:off x="2907030" y="3737610"/>
          <a:ext cx="2855595" cy="1289685"/>
        </p:xfrm>
        <a:graphic>
          <a:graphicData uri="http://schemas.openxmlformats.org/presentationml/2006/ole">
            <mc:AlternateContent xmlns:mc="http://schemas.openxmlformats.org/markup-compatibility/2006">
              <mc:Choice xmlns:v="urn:schemas-microsoft-com:vml" Requires="v">
                <p:oleObj spid="_x0000_s2228" r:id="rId6" imgW="3035300" imgH="1371600" progId="Equation.KSEE3">
                  <p:embed/>
                </p:oleObj>
              </mc:Choice>
              <mc:Fallback>
                <p:oleObj r:id="rId6" imgW="3035300" imgH="1371600" progId="Equation.KSEE3">
                  <p:embed/>
                  <p:pic>
                    <p:nvPicPr>
                      <p:cNvPr id="0" name="图片 1025"/>
                      <p:cNvPicPr/>
                      <p:nvPr/>
                    </p:nvPicPr>
                    <p:blipFill>
                      <a:blip r:embed="rId7"/>
                      <a:stretch>
                        <a:fillRect/>
                      </a:stretch>
                    </p:blipFill>
                    <p:spPr>
                      <a:xfrm>
                        <a:off x="2907030" y="3737610"/>
                        <a:ext cx="2855595" cy="1289685"/>
                      </a:xfrm>
                      <a:prstGeom prst="rect">
                        <a:avLst/>
                      </a:prstGeom>
                    </p:spPr>
                  </p:pic>
                </p:oleObj>
              </mc:Fallback>
            </mc:AlternateContent>
          </a:graphicData>
        </a:graphic>
      </p:graphicFrame>
      <p:graphicFrame>
        <p:nvGraphicFramePr>
          <p:cNvPr id="2" name="对象 1">
            <a:hlinkClick r:id="" action="ppaction://ole?verb=0"/>
          </p:cNvPr>
          <p:cNvGraphicFramePr>
            <a:graphicFrameLocks noChangeAspect="1"/>
          </p:cNvGraphicFramePr>
          <p:nvPr/>
        </p:nvGraphicFramePr>
        <p:xfrm>
          <a:off x="3322955" y="3248025"/>
          <a:ext cx="2078355" cy="444500"/>
        </p:xfrm>
        <a:graphic>
          <a:graphicData uri="http://schemas.openxmlformats.org/presentationml/2006/ole">
            <mc:AlternateContent xmlns:mc="http://schemas.openxmlformats.org/markup-compatibility/2006">
              <mc:Choice xmlns:v="urn:schemas-microsoft-com:vml" Requires="v">
                <p:oleObj spid="_x0000_s2229" r:id="rId8" imgW="1841500" imgH="393700" progId="Equation.KSEE3">
                  <p:embed/>
                </p:oleObj>
              </mc:Choice>
              <mc:Fallback>
                <p:oleObj r:id="rId8" imgW="1841500" imgH="393700" progId="Equation.KSEE3">
                  <p:embed/>
                  <p:pic>
                    <p:nvPicPr>
                      <p:cNvPr id="0" name="图片 2048"/>
                      <p:cNvPicPr/>
                      <p:nvPr/>
                    </p:nvPicPr>
                    <p:blipFill>
                      <a:blip r:embed="rId9"/>
                      <a:stretch>
                        <a:fillRect/>
                      </a:stretch>
                    </p:blipFill>
                    <p:spPr>
                      <a:xfrm>
                        <a:off x="3322955" y="3248025"/>
                        <a:ext cx="2078355" cy="444500"/>
                      </a:xfrm>
                      <a:prstGeom prst="rect">
                        <a:avLst/>
                      </a:prstGeom>
                    </p:spPr>
                  </p:pic>
                </p:oleObj>
              </mc:Fallback>
            </mc:AlternateContent>
          </a:graphicData>
        </a:graphic>
      </p:graphicFrame>
      <p:sp>
        <p:nvSpPr>
          <p:cNvPr id="6" name="文本框 5"/>
          <p:cNvSpPr txBox="1"/>
          <p:nvPr/>
        </p:nvSpPr>
        <p:spPr>
          <a:xfrm>
            <a:off x="180975" y="3574415"/>
            <a:ext cx="3746500" cy="306705"/>
          </a:xfrm>
          <a:prstGeom prst="rect">
            <a:avLst/>
          </a:prstGeom>
          <a:noFill/>
        </p:spPr>
        <p:txBody>
          <a:bodyPr wrap="square" rtlCol="0">
            <a:spAutoFit/>
          </a:bodyPr>
          <a:lstStyle/>
          <a:p>
            <a:r>
              <a:rPr lang="zh-CN" altLang="zh-CN" sz="1400">
                <a:latin typeface="Times New Roman" panose="02020603050405020304" pitchFamily="18" charset="0"/>
              </a:rPr>
              <a:t>The lamina compliance tensor</a:t>
            </a:r>
            <a:r>
              <a:rPr lang="en-US" altLang="zh-CN" sz="1400">
                <a:latin typeface="Times New Roman" panose="02020603050405020304" pitchFamily="18" charset="0"/>
              </a:rPr>
              <a:t>:</a:t>
            </a:r>
          </a:p>
        </p:txBody>
      </p:sp>
      <p:sp>
        <p:nvSpPr>
          <p:cNvPr id="3" name="文本框 2"/>
          <p:cNvSpPr txBox="1"/>
          <p:nvPr/>
        </p:nvSpPr>
        <p:spPr>
          <a:xfrm>
            <a:off x="190500" y="2961005"/>
            <a:ext cx="8402320" cy="521970"/>
          </a:xfrm>
          <a:prstGeom prst="rect">
            <a:avLst/>
          </a:prstGeom>
          <a:noFill/>
        </p:spPr>
        <p:txBody>
          <a:bodyPr wrap="square" rtlCol="0">
            <a:spAutoFit/>
          </a:bodyPr>
          <a:lstStyle/>
          <a:p>
            <a:r>
              <a:rPr lang="en-US" altLang="zh-CN" sz="1400">
                <a:latin typeface="Times New Roman" panose="02020603050405020304" pitchFamily="18" charset="0"/>
              </a:rPr>
              <a:t>T</a:t>
            </a:r>
            <a:r>
              <a:rPr lang="zh-CN" altLang="en-US" sz="1400">
                <a:latin typeface="Times New Roman" panose="02020603050405020304" pitchFamily="18" charset="0"/>
              </a:rPr>
              <a:t>he strain tensor is equal to the derivative of the complementary free energy density with respect to the stress tensor:</a:t>
            </a:r>
          </a:p>
        </p:txBody>
      </p:sp>
      <p:sp>
        <p:nvSpPr>
          <p:cNvPr id="4" name="文本框 3"/>
          <p:cNvSpPr txBox="1"/>
          <p:nvPr/>
        </p:nvSpPr>
        <p:spPr>
          <a:xfrm>
            <a:off x="180975" y="6407150"/>
            <a:ext cx="8545195" cy="460375"/>
          </a:xfrm>
          <a:prstGeom prst="rect">
            <a:avLst/>
          </a:prstGeom>
          <a:noFill/>
        </p:spPr>
        <p:txBody>
          <a:bodyPr wrap="square" rtlCol="0" anchor="t">
            <a:spAutoFit/>
          </a:bodyPr>
          <a:lstStyle/>
          <a:p>
            <a:r>
              <a:rPr lang="zh-CN" altLang="en-US" sz="1200">
                <a:latin typeface="Times New Roman" panose="02020603050405020304" pitchFamily="18" charset="0"/>
              </a:rPr>
              <a:t>P. Maimí, P.P. Camanho, J.A. Mayugo, et al. A continuum damage model for composite laminates: Part I – Constitutive model[J]. Mechanics of Materials, 2007, 39:897–908.</a:t>
            </a:r>
          </a:p>
        </p:txBody>
      </p:sp>
      <p:sp>
        <p:nvSpPr>
          <p:cNvPr id="5" name="文本框 4"/>
          <p:cNvSpPr txBox="1"/>
          <p:nvPr/>
        </p:nvSpPr>
        <p:spPr>
          <a:xfrm>
            <a:off x="6022975" y="2204720"/>
            <a:ext cx="2973705" cy="460375"/>
          </a:xfrm>
          <a:prstGeom prst="rect">
            <a:avLst/>
          </a:prstGeom>
          <a:noFill/>
        </p:spPr>
        <p:txBody>
          <a:bodyPr wrap="square" rtlCol="0">
            <a:spAutoFit/>
          </a:bodyPr>
          <a:lstStyle/>
          <a:p>
            <a:r>
              <a:rPr lang="en-US" altLang="zh-CN" sz="1200">
                <a:latin typeface="Times New Roman" panose="02020603050405020304" pitchFamily="18" charset="0"/>
              </a:rPr>
              <a:t>T</a:t>
            </a:r>
            <a:r>
              <a:rPr lang="zh-CN" altLang="zh-CN" sz="1200">
                <a:latin typeface="Times New Roman" panose="02020603050405020304" pitchFamily="18" charset="0"/>
              </a:rPr>
              <a:t>he damage variables as a measure of the effective surface density of the microdefects.</a:t>
            </a:r>
          </a:p>
        </p:txBody>
      </p:sp>
      <p:pic>
        <p:nvPicPr>
          <p:cNvPr id="8" name="图片 7"/>
          <p:cNvPicPr>
            <a:picLocks noChangeAspect="1"/>
          </p:cNvPicPr>
          <p:nvPr/>
        </p:nvPicPr>
        <p:blipFill>
          <a:blip r:embed="rId10"/>
          <a:stretch>
            <a:fillRect/>
          </a:stretch>
        </p:blipFill>
        <p:spPr>
          <a:xfrm>
            <a:off x="2054225" y="5297170"/>
            <a:ext cx="4652645" cy="647065"/>
          </a:xfrm>
          <a:prstGeom prst="rect">
            <a:avLst/>
          </a:prstGeom>
        </p:spPr>
      </p:pic>
      <p:pic>
        <p:nvPicPr>
          <p:cNvPr id="10" name="图片 9"/>
          <p:cNvPicPr>
            <a:picLocks noChangeAspect="1"/>
          </p:cNvPicPr>
          <p:nvPr/>
        </p:nvPicPr>
        <p:blipFill>
          <a:blip r:embed="rId11"/>
          <a:stretch>
            <a:fillRect/>
          </a:stretch>
        </p:blipFill>
        <p:spPr>
          <a:xfrm>
            <a:off x="2827655" y="6041390"/>
            <a:ext cx="712470" cy="268605"/>
          </a:xfrm>
          <a:prstGeom prst="rect">
            <a:avLst/>
          </a:prstGeom>
        </p:spPr>
      </p:pic>
      <p:pic>
        <p:nvPicPr>
          <p:cNvPr id="12" name="图片 11"/>
          <p:cNvPicPr>
            <a:picLocks noChangeAspect="1"/>
          </p:cNvPicPr>
          <p:nvPr/>
        </p:nvPicPr>
        <p:blipFill>
          <a:blip r:embed="rId12"/>
          <a:stretch>
            <a:fillRect/>
          </a:stretch>
        </p:blipFill>
        <p:spPr>
          <a:xfrm>
            <a:off x="4392930" y="6080760"/>
            <a:ext cx="2087245" cy="189230"/>
          </a:xfrm>
          <a:prstGeom prst="rect">
            <a:avLst/>
          </a:prstGeom>
        </p:spPr>
      </p:pic>
      <p:sp>
        <p:nvSpPr>
          <p:cNvPr id="17" name="文本框 16"/>
          <p:cNvSpPr txBox="1"/>
          <p:nvPr/>
        </p:nvSpPr>
        <p:spPr>
          <a:xfrm>
            <a:off x="180975" y="4990465"/>
            <a:ext cx="3837305" cy="306705"/>
          </a:xfrm>
          <a:prstGeom prst="rect">
            <a:avLst/>
          </a:prstGeom>
          <a:noFill/>
        </p:spPr>
        <p:txBody>
          <a:bodyPr wrap="square" rtlCol="0">
            <a:spAutoFit/>
          </a:bodyPr>
          <a:lstStyle/>
          <a:p>
            <a:r>
              <a:rPr lang="zh-CN" altLang="en-US" sz="1400">
                <a:latin typeface="Times New Roman" panose="02020603050405020304" pitchFamily="18" charset="0"/>
              </a:rPr>
              <a:t>Inverse matrix </a:t>
            </a:r>
            <a:r>
              <a:rPr lang="en-US" altLang="zh-CN" sz="1400">
                <a:latin typeface="Times New Roman" panose="02020603050405020304" pitchFamily="18" charset="0"/>
              </a:rPr>
              <a:t>is the stiffness tensor:</a:t>
            </a:r>
          </a:p>
        </p:txBody>
      </p:sp>
      <p:sp>
        <p:nvSpPr>
          <p:cNvPr id="7" name="文本框 6"/>
          <p:cNvSpPr txBox="1"/>
          <p:nvPr/>
        </p:nvSpPr>
        <p:spPr>
          <a:xfrm>
            <a:off x="180975" y="1120140"/>
            <a:ext cx="4520565" cy="368300"/>
          </a:xfrm>
          <a:prstGeom prst="rect">
            <a:avLst/>
          </a:prstGeom>
          <a:noFill/>
        </p:spPr>
        <p:txBody>
          <a:bodyPr wrap="square" rtlCol="0" anchor="t">
            <a:spAutoFit/>
          </a:bodyPr>
          <a:lstStyle/>
          <a:p>
            <a:pPr algn="l"/>
            <a:r>
              <a:rPr lang="zh-CN" altLang="en-US" sz="1800" b="1" dirty="0" smtClean="0">
                <a:latin typeface="Times New Roman" panose="02020603050405020304" pitchFamily="18" charset="0"/>
                <a:sym typeface="+mn-ea"/>
              </a:rPr>
              <a:t>Constitutive damage model</a:t>
            </a:r>
            <a:r>
              <a:rPr lang="en-US" altLang="zh-CN" sz="1800" b="1" dirty="0" smtClean="0">
                <a:latin typeface="Times New Roman" panose="02020603050405020304" pitchFamily="18" charset="0"/>
                <a:sym typeface="+mn-ea"/>
              </a:rPr>
              <a:t>:</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p>
        </p:txBody>
      </p:sp>
      <p:sp>
        <p:nvSpPr>
          <p:cNvPr id="40" name="圆角矩形 39"/>
          <p:cNvSpPr/>
          <p:nvPr/>
        </p:nvSpPr>
        <p:spPr bwMode="auto">
          <a:xfrm>
            <a:off x="3910974" y="1484025"/>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1" name="圆角矩形 40"/>
          <p:cNvSpPr/>
          <p:nvPr/>
        </p:nvSpPr>
        <p:spPr bwMode="auto">
          <a:xfrm>
            <a:off x="251520" y="1484025"/>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2" name="灯片编号占位符 41"/>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t>5</a:t>
            </a:fld>
            <a:endParaRPr lang="en-US" altLang="zh-CN" dirty="0"/>
          </a:p>
        </p:txBody>
      </p:sp>
      <p:sp>
        <p:nvSpPr>
          <p:cNvPr id="43" name="矩形 42"/>
          <p:cNvSpPr/>
          <p:nvPr/>
        </p:nvSpPr>
        <p:spPr>
          <a:xfrm>
            <a:off x="251520" y="1630016"/>
            <a:ext cx="1742785" cy="369332"/>
          </a:xfrm>
          <a:prstGeom prst="rect">
            <a:avLst/>
          </a:prstGeom>
        </p:spPr>
        <p:txBody>
          <a:bodyPr wrap="none">
            <a:spAutoFit/>
          </a:bodyPr>
          <a:lstStyle/>
          <a:p>
            <a:r>
              <a:rPr lang="en-US" altLang="zh-CN" dirty="0" err="1" smtClean="0">
                <a:latin typeface="Times New Roman" panose="02020603050405020304" pitchFamily="18" charset="0"/>
                <a:cs typeface="Times New Roman" panose="02020603050405020304" pitchFamily="18" charset="0"/>
              </a:rPr>
              <a:t>Hashin</a:t>
            </a:r>
            <a:r>
              <a:rPr lang="en-US" altLang="zh-CN" dirty="0" smtClean="0">
                <a:latin typeface="Times New Roman" panose="02020603050405020304" pitchFamily="18" charset="0"/>
                <a:cs typeface="Times New Roman" panose="02020603050405020304" pitchFamily="18" charset="0"/>
              </a:rPr>
              <a:t> criterion</a:t>
            </a:r>
            <a:r>
              <a:rPr lang="en-US" altLang="zh-CN" dirty="0" smtClean="0"/>
              <a:t> </a:t>
            </a:r>
            <a:endParaRPr lang="zh-CN" altLang="en-US" dirty="0"/>
          </a:p>
        </p:txBody>
      </p:sp>
      <p:pic>
        <p:nvPicPr>
          <p:cNvPr id="44" name="图片 43"/>
          <p:cNvPicPr>
            <a:picLocks noChangeAspect="1"/>
          </p:cNvPicPr>
          <p:nvPr/>
        </p:nvPicPr>
        <p:blipFill>
          <a:blip r:embed="rId3"/>
          <a:stretch>
            <a:fillRect/>
          </a:stretch>
        </p:blipFill>
        <p:spPr>
          <a:xfrm>
            <a:off x="357159" y="2021821"/>
            <a:ext cx="3474506" cy="3206367"/>
          </a:xfrm>
          <a:prstGeom prst="rect">
            <a:avLst/>
          </a:prstGeom>
        </p:spPr>
      </p:pic>
      <p:pic>
        <p:nvPicPr>
          <p:cNvPr id="45" name="图片 11"/>
          <p:cNvPicPr>
            <a:picLocks noChangeAspect="1"/>
          </p:cNvPicPr>
          <p:nvPr/>
        </p:nvPicPr>
        <p:blipFill>
          <a:blip r:embed="rId4"/>
          <a:stretch>
            <a:fillRect/>
          </a:stretch>
        </p:blipFill>
        <p:spPr>
          <a:xfrm>
            <a:off x="5177155" y="4704715"/>
            <a:ext cx="2700655" cy="1579880"/>
          </a:xfrm>
          <a:prstGeom prst="rect">
            <a:avLst/>
          </a:prstGeom>
          <a:noFill/>
          <a:ln w="9525">
            <a:noFill/>
          </a:ln>
        </p:spPr>
      </p:pic>
      <p:sp>
        <p:nvSpPr>
          <p:cNvPr id="46" name="文本框 45"/>
          <p:cNvSpPr txBox="1"/>
          <p:nvPr/>
        </p:nvSpPr>
        <p:spPr>
          <a:xfrm>
            <a:off x="3992121" y="319165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47" name="图片 46"/>
          <p:cNvPicPr>
            <a:picLocks noChangeAspect="1"/>
          </p:cNvPicPr>
          <p:nvPr/>
        </p:nvPicPr>
        <p:blipFill>
          <a:blip r:embed="rId5"/>
          <a:stretch>
            <a:fillRect/>
          </a:stretch>
        </p:blipFill>
        <p:spPr>
          <a:xfrm>
            <a:off x="4649534" y="3606443"/>
            <a:ext cx="1696720" cy="878205"/>
          </a:xfrm>
          <a:prstGeom prst="rect">
            <a:avLst/>
          </a:prstGeom>
        </p:spPr>
      </p:pic>
      <p:pic>
        <p:nvPicPr>
          <p:cNvPr id="48" name="图片 47"/>
          <p:cNvPicPr>
            <a:picLocks noChangeAspect="1"/>
          </p:cNvPicPr>
          <p:nvPr/>
        </p:nvPicPr>
        <p:blipFill>
          <a:blip r:embed="rId6"/>
          <a:stretch>
            <a:fillRect/>
          </a:stretch>
        </p:blipFill>
        <p:spPr>
          <a:xfrm>
            <a:off x="6655276" y="3570372"/>
            <a:ext cx="930275" cy="494665"/>
          </a:xfrm>
          <a:prstGeom prst="rect">
            <a:avLst/>
          </a:prstGeom>
        </p:spPr>
      </p:pic>
      <p:pic>
        <p:nvPicPr>
          <p:cNvPr id="49" name="图片 48"/>
          <p:cNvPicPr>
            <a:picLocks noChangeAspect="1"/>
          </p:cNvPicPr>
          <p:nvPr/>
        </p:nvPicPr>
        <p:blipFill>
          <a:blip r:embed="rId7"/>
          <a:stretch>
            <a:fillRect/>
          </a:stretch>
        </p:blipFill>
        <p:spPr>
          <a:xfrm>
            <a:off x="6583522" y="4136903"/>
            <a:ext cx="1062152" cy="567817"/>
          </a:xfrm>
          <a:prstGeom prst="rect">
            <a:avLst/>
          </a:prstGeom>
        </p:spPr>
      </p:pic>
      <p:sp>
        <p:nvSpPr>
          <p:cNvPr id="50" name="文本框 49"/>
          <p:cNvSpPr txBox="1"/>
          <p:nvPr/>
        </p:nvSpPr>
        <p:spPr>
          <a:xfrm>
            <a:off x="3920454" y="1618496"/>
            <a:ext cx="3218180" cy="368300"/>
          </a:xfrm>
          <a:prstGeom prst="rect">
            <a:avLst/>
          </a:prstGeom>
          <a:noFill/>
        </p:spPr>
        <p:txBody>
          <a:bodyPr wrap="none" rtlCol="0" anchor="t">
            <a:spAutoFit/>
          </a:bodyPr>
          <a:lstStyle/>
          <a:p>
            <a:r>
              <a:rPr lang="en-US" altLang="zh-CN" dirty="0" smtClean="0">
                <a:latin typeface="Times New Roman" panose="02020603050405020304" pitchFamily="18" charset="0"/>
                <a:cs typeface="Times New Roman" panose="02020603050405020304" pitchFamily="18" charset="0"/>
                <a:sym typeface="+mn-ea"/>
              </a:rPr>
              <a:t>The Continuum Damage Model: </a:t>
            </a:r>
            <a:endParaRPr lang="zh-CN" altLang="en-US" dirty="0">
              <a:latin typeface="Times New Roman" panose="02020603050405020304" pitchFamily="18" charset="0"/>
              <a:cs typeface="Times New Roman" panose="02020603050405020304" pitchFamily="18" charset="0"/>
              <a:sym typeface="+mn-ea"/>
            </a:endParaRPr>
          </a:p>
        </p:txBody>
      </p:sp>
      <p:sp>
        <p:nvSpPr>
          <p:cNvPr id="51" name="文本框 50"/>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p>
        </p:txBody>
      </p:sp>
      <p:pic>
        <p:nvPicPr>
          <p:cNvPr id="53" name="图片 52"/>
          <p:cNvPicPr>
            <a:picLocks noChangeAspect="1"/>
          </p:cNvPicPr>
          <p:nvPr/>
        </p:nvPicPr>
        <p:blipFill>
          <a:blip r:embed="rId8"/>
          <a:stretch>
            <a:fillRect/>
          </a:stretch>
        </p:blipFill>
        <p:spPr>
          <a:xfrm>
            <a:off x="3992245" y="2234565"/>
            <a:ext cx="5074285" cy="741045"/>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p>
        </p:txBody>
      </p:sp>
      <p:sp>
        <p:nvSpPr>
          <p:cNvPr id="7" name="文本框 6"/>
          <p:cNvSpPr txBox="1"/>
          <p:nvPr/>
        </p:nvSpPr>
        <p:spPr>
          <a:xfrm>
            <a:off x="110490" y="1183640"/>
            <a:ext cx="5349875" cy="368300"/>
          </a:xfrm>
          <a:prstGeom prst="rect">
            <a:avLst/>
          </a:prstGeom>
          <a:noFill/>
        </p:spPr>
        <p:txBody>
          <a:bodyPr wrap="square" rtlCol="0" anchor="t">
            <a:spAutoFit/>
          </a:bodyPr>
          <a:lstStyle/>
          <a:p>
            <a:pPr algn="l"/>
            <a:r>
              <a:rPr lang="en-US" altLang="zh-CN" sz="1800">
                <a:sym typeface="+mn-ea"/>
              </a:rPr>
              <a:t>Damage variables calculation</a:t>
            </a:r>
            <a:r>
              <a:rPr lang="zh-CN" altLang="en-US" sz="1800" b="1" dirty="0" smtClean="0">
                <a:sym typeface="+mn-ea"/>
              </a:rPr>
              <a:t>：</a:t>
            </a:r>
            <a:r>
              <a:rPr lang="en-US" altLang="zh-CN" sz="1800" b="1" dirty="0" smtClean="0">
                <a:sym typeface="+mn-ea"/>
              </a:rPr>
              <a:t> </a:t>
            </a:r>
          </a:p>
        </p:txBody>
      </p:sp>
      <p:sp>
        <p:nvSpPr>
          <p:cNvPr id="2" name="矩形 1"/>
          <p:cNvSpPr/>
          <p:nvPr/>
        </p:nvSpPr>
        <p:spPr>
          <a:xfrm>
            <a:off x="4756150" y="1456055"/>
            <a:ext cx="4152265" cy="329755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3" name="对象 2">
            <a:hlinkClick r:id="" action="ppaction://ole?verb=0"/>
          </p:cNvPr>
          <p:cNvGraphicFramePr>
            <a:graphicFrameLocks noChangeAspect="1"/>
          </p:cNvGraphicFramePr>
          <p:nvPr/>
        </p:nvGraphicFramePr>
        <p:xfrm>
          <a:off x="5099050" y="2383790"/>
          <a:ext cx="2624455" cy="629920"/>
        </p:xfrm>
        <a:graphic>
          <a:graphicData uri="http://schemas.openxmlformats.org/presentationml/2006/ole">
            <mc:AlternateContent xmlns:mc="http://schemas.openxmlformats.org/markup-compatibility/2006">
              <mc:Choice xmlns:v="urn:schemas-microsoft-com:vml" Requires="v">
                <p:oleObj spid="_x0000_s3251" r:id="rId4" imgW="1905000" imgH="457200" progId="Equation.KSEE3">
                  <p:embed/>
                </p:oleObj>
              </mc:Choice>
              <mc:Fallback>
                <p:oleObj r:id="rId4" imgW="1905000" imgH="457200" progId="Equation.KSEE3">
                  <p:embed/>
                  <p:pic>
                    <p:nvPicPr>
                      <p:cNvPr id="0" name="图片 1024"/>
                      <p:cNvPicPr/>
                      <p:nvPr/>
                    </p:nvPicPr>
                    <p:blipFill>
                      <a:blip r:embed="rId5"/>
                      <a:stretch>
                        <a:fillRect/>
                      </a:stretch>
                    </p:blipFill>
                    <p:spPr>
                      <a:xfrm>
                        <a:off x="5099050" y="2383790"/>
                        <a:ext cx="2624455" cy="62992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5088890" y="3218180"/>
          <a:ext cx="3808095" cy="1231265"/>
        </p:xfrm>
        <a:graphic>
          <a:graphicData uri="http://schemas.openxmlformats.org/presentationml/2006/ole">
            <mc:AlternateContent xmlns:mc="http://schemas.openxmlformats.org/markup-compatibility/2006">
              <mc:Choice xmlns:v="urn:schemas-microsoft-com:vml" Requires="v">
                <p:oleObj spid="_x0000_s3252" r:id="rId6" imgW="2908300" imgH="939800" progId="Equation.KSEE3">
                  <p:embed/>
                </p:oleObj>
              </mc:Choice>
              <mc:Fallback>
                <p:oleObj r:id="rId6" imgW="2908300" imgH="939800" progId="Equation.KSEE3">
                  <p:embed/>
                  <p:pic>
                    <p:nvPicPr>
                      <p:cNvPr id="0" name="图片 1024"/>
                      <p:cNvPicPr/>
                      <p:nvPr/>
                    </p:nvPicPr>
                    <p:blipFill>
                      <a:blip r:embed="rId7"/>
                      <a:stretch>
                        <a:fillRect/>
                      </a:stretch>
                    </p:blipFill>
                    <p:spPr>
                      <a:xfrm>
                        <a:off x="5088890" y="3218180"/>
                        <a:ext cx="3808095" cy="1231265"/>
                      </a:xfrm>
                      <a:prstGeom prst="rect">
                        <a:avLst/>
                      </a:prstGeom>
                    </p:spPr>
                  </p:pic>
                </p:oleObj>
              </mc:Fallback>
            </mc:AlternateContent>
          </a:graphicData>
        </a:graphic>
      </p:graphicFrame>
      <p:sp>
        <p:nvSpPr>
          <p:cNvPr id="5" name="文本框 4"/>
          <p:cNvSpPr txBox="1"/>
          <p:nvPr/>
        </p:nvSpPr>
        <p:spPr>
          <a:xfrm>
            <a:off x="5099050" y="1767205"/>
            <a:ext cx="2082800" cy="368300"/>
          </a:xfrm>
          <a:prstGeom prst="rect">
            <a:avLst/>
          </a:prstGeom>
          <a:noFill/>
        </p:spPr>
        <p:txBody>
          <a:bodyPr wrap="square" rtlCol="0">
            <a:spAutoFit/>
          </a:bodyPr>
          <a:lstStyle/>
          <a:p>
            <a:r>
              <a:rPr lang="en-US" altLang="zh-CN"/>
              <a:t>damage variables:</a:t>
            </a:r>
          </a:p>
        </p:txBody>
      </p:sp>
      <p:graphicFrame>
        <p:nvGraphicFramePr>
          <p:cNvPr id="6" name="对象 5">
            <a:hlinkClick r:id="" action="ppaction://ole?verb=0"/>
          </p:cNvPr>
          <p:cNvGraphicFramePr>
            <a:graphicFrameLocks noChangeAspect="1"/>
          </p:cNvGraphicFramePr>
          <p:nvPr/>
        </p:nvGraphicFramePr>
        <p:xfrm>
          <a:off x="5585460" y="5523865"/>
          <a:ext cx="2976245" cy="1144905"/>
        </p:xfrm>
        <a:graphic>
          <a:graphicData uri="http://schemas.openxmlformats.org/presentationml/2006/ole">
            <mc:AlternateContent xmlns:mc="http://schemas.openxmlformats.org/markup-compatibility/2006">
              <mc:Choice xmlns:v="urn:schemas-microsoft-com:vml" Requires="v">
                <p:oleObj spid="_x0000_s3253" r:id="rId8" imgW="2311400" imgH="889000" progId="Equation.KSEE3">
                  <p:embed/>
                </p:oleObj>
              </mc:Choice>
              <mc:Fallback>
                <p:oleObj r:id="rId8" imgW="2311400" imgH="889000" progId="Equation.KSEE3">
                  <p:embed/>
                  <p:pic>
                    <p:nvPicPr>
                      <p:cNvPr id="0" name="图片 2048"/>
                      <p:cNvPicPr/>
                      <p:nvPr/>
                    </p:nvPicPr>
                    <p:blipFill>
                      <a:blip r:embed="rId9"/>
                      <a:stretch>
                        <a:fillRect/>
                      </a:stretch>
                    </p:blipFill>
                    <p:spPr>
                      <a:xfrm>
                        <a:off x="5585460" y="5523865"/>
                        <a:ext cx="2976245" cy="1144905"/>
                      </a:xfrm>
                      <a:prstGeom prst="rect">
                        <a:avLst/>
                      </a:prstGeom>
                    </p:spPr>
                  </p:pic>
                </p:oleObj>
              </mc:Fallback>
            </mc:AlternateContent>
          </a:graphicData>
        </a:graphic>
      </p:graphicFrame>
      <p:sp>
        <p:nvSpPr>
          <p:cNvPr id="8" name="矩形 7"/>
          <p:cNvSpPr/>
          <p:nvPr/>
        </p:nvSpPr>
        <p:spPr>
          <a:xfrm>
            <a:off x="4756150" y="4965700"/>
            <a:ext cx="4152900" cy="170307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9" name="文本框 38"/>
          <p:cNvSpPr txBox="1"/>
          <p:nvPr/>
        </p:nvSpPr>
        <p:spPr>
          <a:xfrm>
            <a:off x="5130165" y="5176520"/>
            <a:ext cx="2077085" cy="368300"/>
          </a:xfrm>
          <a:prstGeom prst="rect">
            <a:avLst/>
          </a:prstGeom>
          <a:noFill/>
        </p:spPr>
        <p:txBody>
          <a:bodyPr wrap="square" rtlCol="0">
            <a:spAutoFit/>
          </a:bodyPr>
          <a:lstStyle/>
          <a:p>
            <a:r>
              <a:rPr lang="en-US" altLang="zh-CN"/>
              <a:t>Jaccobian matirx:</a:t>
            </a:r>
            <a:endParaRPr lang="zh-CN" altLang="en-US"/>
          </a:p>
        </p:txBody>
      </p:sp>
      <p:pic>
        <p:nvPicPr>
          <p:cNvPr id="41" name="图片 40"/>
          <p:cNvPicPr>
            <a:picLocks noChangeAspect="1"/>
          </p:cNvPicPr>
          <p:nvPr/>
        </p:nvPicPr>
        <p:blipFill>
          <a:blip r:embed="rId10"/>
          <a:stretch>
            <a:fillRect/>
          </a:stretch>
        </p:blipFill>
        <p:spPr>
          <a:xfrm>
            <a:off x="110490" y="5033010"/>
            <a:ext cx="4537075" cy="1567815"/>
          </a:xfrm>
          <a:prstGeom prst="rect">
            <a:avLst/>
          </a:prstGeom>
        </p:spPr>
      </p:pic>
      <p:pic>
        <p:nvPicPr>
          <p:cNvPr id="43" name="图片 42"/>
          <p:cNvPicPr>
            <a:picLocks noChangeAspect="1"/>
          </p:cNvPicPr>
          <p:nvPr/>
        </p:nvPicPr>
        <p:blipFill>
          <a:blip r:embed="rId11"/>
          <a:stretch>
            <a:fillRect/>
          </a:stretch>
        </p:blipFill>
        <p:spPr>
          <a:xfrm>
            <a:off x="495935" y="1704975"/>
            <a:ext cx="1894840" cy="1082040"/>
          </a:xfrm>
          <a:prstGeom prst="rect">
            <a:avLst/>
          </a:prstGeom>
        </p:spPr>
      </p:pic>
      <p:pic>
        <p:nvPicPr>
          <p:cNvPr id="44" name="图片 43"/>
          <p:cNvPicPr>
            <a:picLocks noChangeAspect="1"/>
          </p:cNvPicPr>
          <p:nvPr/>
        </p:nvPicPr>
        <p:blipFill>
          <a:blip r:embed="rId12"/>
          <a:stretch>
            <a:fillRect/>
          </a:stretch>
        </p:blipFill>
        <p:spPr>
          <a:xfrm>
            <a:off x="2842895" y="1636395"/>
            <a:ext cx="1159510" cy="694055"/>
          </a:xfrm>
          <a:prstGeom prst="rect">
            <a:avLst/>
          </a:prstGeom>
        </p:spPr>
      </p:pic>
      <p:pic>
        <p:nvPicPr>
          <p:cNvPr id="45" name="图片 44"/>
          <p:cNvPicPr>
            <a:picLocks noChangeAspect="1"/>
          </p:cNvPicPr>
          <p:nvPr/>
        </p:nvPicPr>
        <p:blipFill>
          <a:blip r:embed="rId13"/>
          <a:stretch>
            <a:fillRect/>
          </a:stretch>
        </p:blipFill>
        <p:spPr>
          <a:xfrm>
            <a:off x="2782570" y="2330450"/>
            <a:ext cx="1280160" cy="688340"/>
          </a:xfrm>
          <a:prstGeom prst="rect">
            <a:avLst/>
          </a:prstGeom>
        </p:spPr>
      </p:pic>
      <p:pic>
        <p:nvPicPr>
          <p:cNvPr id="46" name="图片 45"/>
          <p:cNvPicPr>
            <a:picLocks noChangeAspect="1"/>
          </p:cNvPicPr>
          <p:nvPr/>
        </p:nvPicPr>
        <p:blipFill>
          <a:blip r:embed="rId14"/>
          <a:stretch>
            <a:fillRect/>
          </a:stretch>
        </p:blipFill>
        <p:spPr>
          <a:xfrm>
            <a:off x="423545" y="3254375"/>
            <a:ext cx="3987800" cy="1530985"/>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 y="1518920"/>
            <a:ext cx="4172585" cy="1530350"/>
          </a:xfrm>
          <a:prstGeom prst="rect">
            <a:avLst/>
          </a:prstGeom>
        </p:spPr>
      </p:pic>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solidFill>
                  <a:srgbClr val="000000"/>
                </a:solidFill>
                <a:latin typeface="Times New Roman" panose="02020603050405020304" pitchFamily="18" charset="0"/>
                <a:cs typeface="Times New Roman" panose="02020603050405020304" pitchFamily="18" charset="0"/>
              </a:rPr>
              <a:t>Numerical Model</a:t>
            </a:r>
            <a:endParaRPr lang="en-US" altLang="zh-CN" sz="2400" dirty="0" smtClean="0">
              <a:solidFill>
                <a:srgbClr val="000000"/>
              </a:solidFill>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solidFill>
                  <a:srgbClr val="000000"/>
                </a:solidFill>
                <a:latin typeface="Times New Roman" panose="02020603050405020304" pitchFamily="18" charset="0"/>
                <a:cs typeface="Times New Roman" panose="02020603050405020304" pitchFamily="18" charset="0"/>
              </a:rPr>
              <a:t>       Hashin criteria &amp; Continuum Damage Model</a:t>
            </a:r>
          </a:p>
        </p:txBody>
      </p:sp>
      <p:sp>
        <p:nvSpPr>
          <p:cNvPr id="16" name="文本框 15"/>
          <p:cNvSpPr txBox="1"/>
          <p:nvPr/>
        </p:nvSpPr>
        <p:spPr>
          <a:xfrm>
            <a:off x="4934585" y="1212215"/>
            <a:ext cx="8308340" cy="368300"/>
          </a:xfrm>
          <a:prstGeom prst="rect">
            <a:avLst/>
          </a:prstGeom>
          <a:noFill/>
        </p:spPr>
        <p:txBody>
          <a:bodyPr wrap="square" rtlCol="0">
            <a:spAutoFit/>
          </a:bodyPr>
          <a:lstStyle/>
          <a:p>
            <a:r>
              <a:rPr lang="en-US" altLang="zh-CN" dirty="0"/>
              <a:t>Ply-discount VS CDM model </a:t>
            </a:r>
            <a:r>
              <a:rPr lang="zh-CN" altLang="en-US" dirty="0"/>
              <a:t>：</a:t>
            </a:r>
          </a:p>
        </p:txBody>
      </p:sp>
      <p:graphicFrame>
        <p:nvGraphicFramePr>
          <p:cNvPr id="17" name="表格 16"/>
          <p:cNvGraphicFramePr/>
          <p:nvPr/>
        </p:nvGraphicFramePr>
        <p:xfrm>
          <a:off x="5192395" y="2054225"/>
          <a:ext cx="3844925" cy="3776345"/>
        </p:xfrm>
        <a:graphic>
          <a:graphicData uri="http://schemas.openxmlformats.org/drawingml/2006/table">
            <a:tbl>
              <a:tblPr firstRow="1" bandRow="1">
                <a:tableStyleId>{5C22544A-7EE6-4342-B048-85BDC9FD1C3A}</a:tableStyleId>
              </a:tblPr>
              <a:tblGrid>
                <a:gridCol w="1765300"/>
                <a:gridCol w="2079625"/>
              </a:tblGrid>
              <a:tr h="409575">
                <a:tc>
                  <a:txBody>
                    <a:bodyPr/>
                    <a:lstStyle/>
                    <a:p>
                      <a:pPr algn="ctr">
                        <a:buNone/>
                      </a:pPr>
                      <a:r>
                        <a:rPr lang="zh-CN" altLang="en-US" sz="1800" dirty="0">
                          <a:solidFill>
                            <a:schemeClr val="tx1"/>
                          </a:solidFill>
                          <a:sym typeface="+mn-ea"/>
                        </a:rPr>
                        <a:t>折减法</a:t>
                      </a:r>
                    </a:p>
                  </a:txBody>
                  <a:tcPr>
                    <a:solidFill>
                      <a:schemeClr val="tx2">
                        <a:lumMod val="40000"/>
                        <a:lumOff val="60000"/>
                      </a:schemeClr>
                    </a:solidFill>
                  </a:tcPr>
                </a:tc>
                <a:tc>
                  <a:txBody>
                    <a:bodyPr/>
                    <a:lstStyle/>
                    <a:p>
                      <a:pPr algn="ctr">
                        <a:buNone/>
                      </a:pPr>
                      <a:r>
                        <a:rPr lang="en-US" altLang="zh-CN" sz="1800">
                          <a:solidFill>
                            <a:schemeClr val="tx1"/>
                          </a:solidFill>
                          <a:sym typeface="+mn-ea"/>
                        </a:rPr>
                        <a:t>CDM</a:t>
                      </a:r>
                      <a:r>
                        <a:rPr lang="zh-CN" altLang="en-US" sz="1800">
                          <a:solidFill>
                            <a:schemeClr val="tx1"/>
                          </a:solidFill>
                          <a:sym typeface="+mn-ea"/>
                        </a:rPr>
                        <a:t>法</a:t>
                      </a:r>
                    </a:p>
                  </a:txBody>
                  <a:tcPr>
                    <a:solidFill>
                      <a:schemeClr val="tx2">
                        <a:lumMod val="40000"/>
                        <a:lumOff val="60000"/>
                      </a:schemeClr>
                    </a:solidFill>
                  </a:tcPr>
                </a:tc>
              </a:tr>
              <a:tr h="1104265">
                <a:tc>
                  <a:txBody>
                    <a:bodyPr/>
                    <a:lstStyle/>
                    <a:p>
                      <a:pPr algn="l">
                        <a:buNone/>
                      </a:pPr>
                      <a:r>
                        <a:rPr lang="zh-CN" altLang="en-US" sz="1400" dirty="0">
                          <a:sym typeface="+mn-ea"/>
                        </a:rPr>
                        <a:t>通过乘以折减系数使刚度矩阵退化，是一种半经验法的探索模型</a:t>
                      </a:r>
                    </a:p>
                  </a:txBody>
                  <a:tcPr>
                    <a:solidFill>
                      <a:schemeClr val="tx2">
                        <a:lumMod val="40000"/>
                        <a:lumOff val="60000"/>
                      </a:schemeClr>
                    </a:solidFill>
                  </a:tcPr>
                </a:tc>
                <a:tc>
                  <a:txBody>
                    <a:bodyPr/>
                    <a:lstStyle/>
                    <a:p>
                      <a:pPr algn="l">
                        <a:buNone/>
                      </a:pPr>
                      <a:r>
                        <a:rPr lang="zh-CN" altLang="en-US" sz="1400"/>
                        <a:t>基于不可逆过程的热力学，将势能定义为损伤变量的函数，损伤变量定义了应力应变的关系，同时取决于能量耗散值</a:t>
                      </a:r>
                    </a:p>
                  </a:txBody>
                  <a:tcPr>
                    <a:solidFill>
                      <a:schemeClr val="tx2">
                        <a:lumMod val="40000"/>
                        <a:lumOff val="60000"/>
                      </a:schemeClr>
                    </a:solidFill>
                  </a:tcPr>
                </a:tc>
              </a:tr>
              <a:tr h="1104265">
                <a:tc>
                  <a:txBody>
                    <a:bodyPr/>
                    <a:lstStyle/>
                    <a:p>
                      <a:pPr algn="l">
                        <a:buNone/>
                      </a:pPr>
                      <a:r>
                        <a:rPr lang="zh-CN" altLang="en-US" sz="1400"/>
                        <a:t>折减系数的不确定</a:t>
                      </a:r>
                    </a:p>
                  </a:txBody>
                  <a:tcPr>
                    <a:solidFill>
                      <a:schemeClr val="tx2">
                        <a:lumMod val="40000"/>
                        <a:lumOff val="60000"/>
                      </a:schemeClr>
                    </a:solidFill>
                  </a:tcPr>
                </a:tc>
                <a:tc>
                  <a:txBody>
                    <a:bodyPr/>
                    <a:lstStyle/>
                    <a:p>
                      <a:pPr algn="l">
                        <a:buNone/>
                      </a:pPr>
                      <a:r>
                        <a:rPr lang="zh-CN" altLang="en-US" sz="1400"/>
                        <a:t>所有使用参数均可测量得到</a:t>
                      </a:r>
                    </a:p>
                  </a:txBody>
                  <a:tcPr>
                    <a:solidFill>
                      <a:schemeClr val="tx2">
                        <a:lumMod val="40000"/>
                        <a:lumOff val="60000"/>
                      </a:schemeClr>
                    </a:solidFill>
                  </a:tcPr>
                </a:tc>
              </a:tr>
              <a:tr h="1104265">
                <a:tc>
                  <a:txBody>
                    <a:bodyPr/>
                    <a:lstStyle/>
                    <a:p>
                      <a:pPr algn="l">
                        <a:buNone/>
                      </a:pPr>
                      <a:r>
                        <a:rPr lang="zh-CN" altLang="en-US" sz="1400">
                          <a:sym typeface="+mn-ea"/>
                        </a:rPr>
                        <a:t>不能模拟层合板的准脆性失效</a:t>
                      </a:r>
                    </a:p>
                    <a:p>
                      <a:pPr algn="l">
                        <a:buNone/>
                      </a:pPr>
                      <a:endParaRPr lang="zh-CN" altLang="en-US" sz="1400" b="1">
                        <a:sym typeface="+mn-ea"/>
                      </a:endParaRPr>
                    </a:p>
                  </a:txBody>
                  <a:tcPr>
                    <a:solidFill>
                      <a:schemeClr val="tx2">
                        <a:lumMod val="40000"/>
                        <a:lumOff val="60000"/>
                      </a:schemeClr>
                    </a:solidFill>
                  </a:tcPr>
                </a:tc>
                <a:tc>
                  <a:txBody>
                    <a:bodyPr/>
                    <a:lstStyle/>
                    <a:p>
                      <a:pPr algn="l">
                        <a:buNone/>
                      </a:pPr>
                      <a:r>
                        <a:rPr lang="zh-CN" altLang="en-US" sz="1400" dirty="0">
                          <a:sym typeface="+mn-ea"/>
                        </a:rPr>
                        <a:t>可以模拟材料的弹脆性行为（无显著的塑形变形）</a:t>
                      </a:r>
                    </a:p>
                    <a:p>
                      <a:pPr algn="l">
                        <a:buNone/>
                      </a:pPr>
                      <a:endParaRPr lang="zh-CN" altLang="en-US" sz="1400" dirty="0">
                        <a:sym typeface="+mn-ea"/>
                      </a:endParaRPr>
                    </a:p>
                  </a:txBody>
                  <a:tcPr>
                    <a:solidFill>
                      <a:schemeClr val="tx2">
                        <a:lumMod val="40000"/>
                        <a:lumOff val="60000"/>
                      </a:schemeClr>
                    </a:solidFill>
                  </a:tcPr>
                </a:tc>
              </a:tr>
            </a:tbl>
          </a:graphicData>
        </a:graphic>
      </p:graphicFrame>
      <p:sp>
        <p:nvSpPr>
          <p:cNvPr id="42" name="文本框 41"/>
          <p:cNvSpPr txBox="1"/>
          <p:nvPr/>
        </p:nvSpPr>
        <p:spPr>
          <a:xfrm>
            <a:off x="23622" y="1212434"/>
            <a:ext cx="2055495" cy="306705"/>
          </a:xfrm>
          <a:prstGeom prst="rect">
            <a:avLst/>
          </a:prstGeom>
          <a:noFill/>
          <a:ln>
            <a:solidFill>
              <a:schemeClr val="tx1"/>
            </a:solidFill>
          </a:ln>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Stiffness reduction model:</a:t>
            </a:r>
            <a:endParaRPr lang="zh-CN" altLang="en-US" sz="1400" dirty="0">
              <a:latin typeface="Times New Roman" panose="02020603050405020304" pitchFamily="18" charset="0"/>
              <a:cs typeface="Times New Roman" panose="02020603050405020304" pitchFamily="18" charset="0"/>
              <a:sym typeface="+mn-ea"/>
            </a:endParaRPr>
          </a:p>
        </p:txBody>
      </p:sp>
      <p:sp>
        <p:nvSpPr>
          <p:cNvPr id="21" name="文本框 20"/>
          <p:cNvSpPr txBox="1"/>
          <p:nvPr/>
        </p:nvSpPr>
        <p:spPr>
          <a:xfrm>
            <a:off x="26670" y="3023870"/>
            <a:ext cx="4984750" cy="553085"/>
          </a:xfrm>
          <a:prstGeom prst="rect">
            <a:avLst/>
          </a:prstGeom>
          <a:noFill/>
        </p:spPr>
        <p:txBody>
          <a:bodyPr wrap="square" rtlCol="0" anchor="t">
            <a:spAutoFit/>
          </a:bodyPr>
          <a:lstStyle/>
          <a:p>
            <a:r>
              <a:rPr lang="en-US" altLang="zh-CN" sz="1000" dirty="0" smtClean="0"/>
              <a:t>Wang </a:t>
            </a:r>
            <a:r>
              <a:rPr lang="en-US" altLang="zh-CN" sz="1000" dirty="0" err="1" smtClean="0"/>
              <a:t>Danyong</a:t>
            </a:r>
            <a:r>
              <a:rPr lang="en-US" altLang="zh-CN" sz="1000" dirty="0" smtClean="0"/>
              <a:t>, Wen </a:t>
            </a:r>
            <a:r>
              <a:rPr lang="en-US" altLang="zh-CN" sz="1000" dirty="0" err="1" smtClean="0"/>
              <a:t>Weidong</a:t>
            </a:r>
            <a:r>
              <a:rPr lang="en-US" altLang="zh-CN" sz="1000" dirty="0" smtClean="0"/>
              <a:t>, Cui </a:t>
            </a:r>
            <a:r>
              <a:rPr lang="en-US" altLang="zh-CN" sz="1000" dirty="0" err="1" smtClean="0"/>
              <a:t>Haitao</a:t>
            </a:r>
            <a:r>
              <a:rPr lang="zh-CN" altLang="en-US" sz="1000" dirty="0" smtClean="0"/>
              <a:t>. </a:t>
            </a:r>
            <a:r>
              <a:rPr lang="en-US" altLang="zh-CN" sz="1000" dirty="0" smtClean="0"/>
              <a:t>Three-Dimensional progressive damage analysis of composite laminates containing a hole subjected to tensile loading. Chinese Journal of Theoretical and Applied Mechanics</a:t>
            </a:r>
            <a:r>
              <a:rPr lang="zh-CN" altLang="en-US" sz="1000" dirty="0" smtClean="0"/>
              <a:t>, 200</a:t>
            </a:r>
            <a:r>
              <a:rPr lang="en-US" altLang="zh-CN" sz="1000" dirty="0" smtClean="0"/>
              <a:t>5</a:t>
            </a:r>
            <a:r>
              <a:rPr lang="zh-CN" altLang="en-US" sz="1000" dirty="0" smtClean="0"/>
              <a:t>, 3</a:t>
            </a:r>
            <a:r>
              <a:rPr lang="en-US" altLang="zh-CN" sz="1000" dirty="0" smtClean="0"/>
              <a:t>7</a:t>
            </a:r>
            <a:r>
              <a:rPr lang="zh-CN" altLang="en-US" sz="1000" dirty="0" smtClean="0"/>
              <a:t>(</a:t>
            </a:r>
            <a:r>
              <a:rPr lang="en-US" altLang="zh-CN" sz="1000" dirty="0" smtClean="0"/>
              <a:t>6</a:t>
            </a:r>
            <a:r>
              <a:rPr lang="zh-CN" altLang="en-US" sz="1000" dirty="0" smtClean="0"/>
              <a:t>):</a:t>
            </a:r>
            <a:r>
              <a:rPr lang="en-US" altLang="zh-CN" sz="1000" dirty="0" smtClean="0"/>
              <a:t>788-795</a:t>
            </a:r>
            <a:r>
              <a:rPr lang="zh-CN" altLang="en-US" sz="1000" dirty="0" smtClean="0"/>
              <a:t>.</a:t>
            </a:r>
            <a:endParaRPr lang="zh-CN" altLang="en-US" sz="1000" dirty="0"/>
          </a:p>
        </p:txBody>
      </p:sp>
      <p:cxnSp>
        <p:nvCxnSpPr>
          <p:cNvPr id="26" name="直接连接符 25"/>
          <p:cNvCxnSpPr/>
          <p:nvPr/>
        </p:nvCxnSpPr>
        <p:spPr>
          <a:xfrm flipH="1">
            <a:off x="4940300" y="119189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 name="图片 2"/>
          <p:cNvPicPr>
            <a:picLocks noChangeAspect="1"/>
          </p:cNvPicPr>
          <p:nvPr/>
        </p:nvPicPr>
        <p:blipFill>
          <a:blip r:embed="rId4"/>
          <a:stretch>
            <a:fillRect/>
          </a:stretch>
        </p:blipFill>
        <p:spPr>
          <a:xfrm>
            <a:off x="336550" y="3515995"/>
            <a:ext cx="3281045" cy="2892425"/>
          </a:xfrm>
          <a:prstGeom prst="rect">
            <a:avLst/>
          </a:prstGeom>
        </p:spPr>
      </p:pic>
      <p:sp>
        <p:nvSpPr>
          <p:cNvPr id="6" name="文本框 5"/>
          <p:cNvSpPr txBox="1"/>
          <p:nvPr/>
        </p:nvSpPr>
        <p:spPr>
          <a:xfrm>
            <a:off x="-50800" y="6336665"/>
            <a:ext cx="5067935" cy="398780"/>
          </a:xfrm>
          <a:prstGeom prst="rect">
            <a:avLst/>
          </a:prstGeom>
          <a:noFill/>
        </p:spPr>
        <p:txBody>
          <a:bodyPr wrap="square" rtlCol="0" anchor="t">
            <a:spAutoFit/>
          </a:bodyPr>
          <a:lstStyle/>
          <a:p>
            <a:r>
              <a:rPr lang="en-US" altLang="zh-CN" sz="1000" dirty="0"/>
              <a:t>Li B,Li Y Z,Yang F.Theoretical methodology for laminated composite strength including in-situ effect[J]. Acta Aeronautica et Astronautica Sinica, 2014, 35(11): 3025-3036</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Degeneration Model(linear vs exponential)</a:t>
            </a:r>
            <a:endParaRPr lang="en-US" altLang="zh-CN" sz="2400" dirty="0" smtClean="0">
              <a:latin typeface="Times New Roman" panose="02020603050405020304" pitchFamily="18" charset="0"/>
              <a:cs typeface="Times New Roman" panose="02020603050405020304" pitchFamily="18" charset="0"/>
            </a:endParaRPr>
          </a:p>
        </p:txBody>
      </p:sp>
      <p:pic>
        <p:nvPicPr>
          <p:cNvPr id="34" name="图片 11"/>
          <p:cNvPicPr>
            <a:picLocks noChangeAspect="1"/>
          </p:cNvPicPr>
          <p:nvPr/>
        </p:nvPicPr>
        <p:blipFill>
          <a:blip r:embed="rId3"/>
          <a:stretch>
            <a:fillRect/>
          </a:stretch>
        </p:blipFill>
        <p:spPr>
          <a:xfrm>
            <a:off x="356870" y="4466590"/>
            <a:ext cx="3150235" cy="1842770"/>
          </a:xfrm>
          <a:prstGeom prst="rect">
            <a:avLst/>
          </a:prstGeom>
          <a:noFill/>
          <a:ln w="9525">
            <a:noFill/>
          </a:ln>
        </p:spPr>
      </p:pic>
      <p:sp>
        <p:nvSpPr>
          <p:cNvPr id="35" name="文本框 34"/>
          <p:cNvSpPr txBox="1"/>
          <p:nvPr/>
        </p:nvSpPr>
        <p:spPr>
          <a:xfrm>
            <a:off x="189741" y="1581934"/>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36" name="图片 35"/>
          <p:cNvPicPr>
            <a:picLocks noChangeAspect="1"/>
          </p:cNvPicPr>
          <p:nvPr/>
        </p:nvPicPr>
        <p:blipFill>
          <a:blip r:embed="rId4"/>
          <a:stretch>
            <a:fillRect/>
          </a:stretch>
        </p:blipFill>
        <p:spPr>
          <a:xfrm>
            <a:off x="356934" y="1904643"/>
            <a:ext cx="1696720" cy="878205"/>
          </a:xfrm>
          <a:prstGeom prst="rect">
            <a:avLst/>
          </a:prstGeom>
        </p:spPr>
      </p:pic>
      <p:pic>
        <p:nvPicPr>
          <p:cNvPr id="38" name="图片 37"/>
          <p:cNvPicPr>
            <a:picLocks noChangeAspect="1"/>
          </p:cNvPicPr>
          <p:nvPr/>
        </p:nvPicPr>
        <p:blipFill>
          <a:blip r:embed="rId5"/>
          <a:stretch>
            <a:fillRect/>
          </a:stretch>
        </p:blipFill>
        <p:spPr>
          <a:xfrm>
            <a:off x="2649061" y="1904132"/>
            <a:ext cx="930275" cy="494665"/>
          </a:xfrm>
          <a:prstGeom prst="rect">
            <a:avLst/>
          </a:prstGeom>
        </p:spPr>
      </p:pic>
      <p:pic>
        <p:nvPicPr>
          <p:cNvPr id="39" name="图片 38"/>
          <p:cNvPicPr>
            <a:picLocks noChangeAspect="1"/>
          </p:cNvPicPr>
          <p:nvPr/>
        </p:nvPicPr>
        <p:blipFill>
          <a:blip r:embed="rId6"/>
          <a:stretch>
            <a:fillRect/>
          </a:stretch>
        </p:blipFill>
        <p:spPr>
          <a:xfrm>
            <a:off x="2583022" y="2398908"/>
            <a:ext cx="1062152" cy="567817"/>
          </a:xfrm>
          <a:prstGeom prst="rect">
            <a:avLst/>
          </a:prstGeom>
        </p:spPr>
      </p:pic>
      <p:sp>
        <p:nvSpPr>
          <p:cNvPr id="4" name="文本框 3"/>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p>
        </p:txBody>
      </p:sp>
      <p:pic>
        <p:nvPicPr>
          <p:cNvPr id="6" name="图片 5"/>
          <p:cNvPicPr>
            <a:picLocks noChangeAspect="1"/>
          </p:cNvPicPr>
          <p:nvPr/>
        </p:nvPicPr>
        <p:blipFill>
          <a:blip r:embed="rId7"/>
          <a:stretch>
            <a:fillRect/>
          </a:stretch>
        </p:blipFill>
        <p:spPr>
          <a:xfrm>
            <a:off x="46355" y="3148330"/>
            <a:ext cx="3963035" cy="1318260"/>
          </a:xfrm>
          <a:prstGeom prst="rect">
            <a:avLst/>
          </a:prstGeom>
        </p:spPr>
      </p:pic>
      <p:sp>
        <p:nvSpPr>
          <p:cNvPr id="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t>8</a:t>
            </a:fld>
            <a:endParaRPr lang="en-US" altLang="zh-CN" dirty="0"/>
          </a:p>
        </p:txBody>
      </p:sp>
      <p:sp>
        <p:nvSpPr>
          <p:cNvPr id="8" name="文本框 7"/>
          <p:cNvSpPr txBox="1"/>
          <p:nvPr/>
        </p:nvSpPr>
        <p:spPr>
          <a:xfrm>
            <a:off x="4362326" y="160542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sp>
        <p:nvSpPr>
          <p:cNvPr id="9" name="文本框 8"/>
          <p:cNvSpPr txBox="1"/>
          <p:nvPr/>
        </p:nvSpPr>
        <p:spPr>
          <a:xfrm>
            <a:off x="4288790" y="6243955"/>
            <a:ext cx="3404235" cy="553085"/>
          </a:xfrm>
          <a:prstGeom prst="rect">
            <a:avLst/>
          </a:prstGeom>
          <a:noFill/>
        </p:spPr>
        <p:txBody>
          <a:bodyPr wrap="square" rtlCol="0" anchor="t">
            <a:spAutoFit/>
          </a:bodyPr>
          <a:lstStyle/>
          <a:p>
            <a:r>
              <a:rPr lang="zh-CN" altLang="en-US" sz="1000" dirty="0"/>
              <a:t>Damage and Failure Study of Composite Laminates with</a:t>
            </a:r>
          </a:p>
          <a:p>
            <a:r>
              <a:rPr lang="zh-CN" altLang="en-US" sz="1000" dirty="0"/>
              <a:t>Reinforced Cutout Based on CDM</a:t>
            </a:r>
          </a:p>
          <a:p>
            <a:r>
              <a:rPr lang="zh-CN" altLang="en-US" sz="1000" dirty="0"/>
              <a:t>Wang Wenzhi，Wan Xiaopeng，Yao Liaojun</a:t>
            </a:r>
          </a:p>
        </p:txBody>
      </p:sp>
      <p:sp>
        <p:nvSpPr>
          <p:cNvPr id="10" name="矩形 9"/>
          <p:cNvSpPr/>
          <p:nvPr/>
        </p:nvSpPr>
        <p:spPr>
          <a:xfrm>
            <a:off x="4288790" y="1098550"/>
            <a:ext cx="8487410" cy="506730"/>
          </a:xfrm>
          <a:prstGeom prst="rect">
            <a:avLst/>
          </a:prstGeom>
        </p:spPr>
        <p:txBody>
          <a:bodyPr wrap="square">
            <a:spAutoFit/>
          </a:bodyPr>
          <a:lstStyle/>
          <a:p>
            <a:pPr>
              <a:lnSpc>
                <a:spcPct val="150000"/>
              </a:lnSpc>
            </a:pPr>
            <a:r>
              <a:rPr lang="en-US" altLang="zh-CN" b="1" dirty="0" smtClean="0">
                <a:latin typeface="Times New Roman" panose="02020603050405020304" pitchFamily="18" charset="0"/>
                <a:cs typeface="Times New Roman" panose="02020603050405020304" pitchFamily="18" charset="0"/>
                <a:sym typeface="+mn-ea"/>
              </a:rPr>
              <a:t>Exponential degenaration:</a:t>
            </a:r>
            <a:endParaRPr lang="en-US" altLang="zh-CN"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8"/>
          <a:stretch>
            <a:fillRect/>
          </a:stretch>
        </p:blipFill>
        <p:spPr>
          <a:xfrm>
            <a:off x="5011420" y="4476750"/>
            <a:ext cx="1929765" cy="1710690"/>
          </a:xfrm>
          <a:prstGeom prst="rect">
            <a:avLst/>
          </a:prstGeom>
        </p:spPr>
      </p:pic>
      <p:pic>
        <p:nvPicPr>
          <p:cNvPr id="13" name="图片 12"/>
          <p:cNvPicPr>
            <a:picLocks noChangeAspect="1"/>
          </p:cNvPicPr>
          <p:nvPr/>
        </p:nvPicPr>
        <p:blipFill>
          <a:blip r:embed="rId9"/>
          <a:stretch>
            <a:fillRect/>
          </a:stretch>
        </p:blipFill>
        <p:spPr>
          <a:xfrm>
            <a:off x="4446905" y="1884680"/>
            <a:ext cx="3345815" cy="534670"/>
          </a:xfrm>
          <a:prstGeom prst="rect">
            <a:avLst/>
          </a:prstGeom>
        </p:spPr>
      </p:pic>
      <p:pic>
        <p:nvPicPr>
          <p:cNvPr id="21" name="图片 20"/>
          <p:cNvPicPr>
            <a:picLocks noChangeAspect="1"/>
          </p:cNvPicPr>
          <p:nvPr/>
        </p:nvPicPr>
        <p:blipFill>
          <a:blip r:embed="rId10"/>
          <a:stretch>
            <a:fillRect/>
          </a:stretch>
        </p:blipFill>
        <p:spPr>
          <a:xfrm>
            <a:off x="4868545" y="2419350"/>
            <a:ext cx="1786255" cy="499110"/>
          </a:xfrm>
          <a:prstGeom prst="rect">
            <a:avLst/>
          </a:prstGeom>
        </p:spPr>
      </p:pic>
      <p:sp>
        <p:nvSpPr>
          <p:cNvPr id="23" name="文本框 22"/>
          <p:cNvSpPr txBox="1"/>
          <p:nvPr/>
        </p:nvSpPr>
        <p:spPr>
          <a:xfrm>
            <a:off x="26670" y="1213485"/>
            <a:ext cx="2254885" cy="368300"/>
          </a:xfrm>
          <a:prstGeom prst="rect">
            <a:avLst/>
          </a:prstGeom>
          <a:noFill/>
        </p:spPr>
        <p:txBody>
          <a:bodyPr wrap="none" rtlCol="0" anchor="t">
            <a:spAutoFit/>
          </a:bodyPr>
          <a:lstStyle/>
          <a:p>
            <a:r>
              <a:rPr lang="en-US" altLang="zh-CN" b="1" dirty="0" smtClean="0">
                <a:latin typeface="Times New Roman" panose="02020603050405020304" pitchFamily="18" charset="0"/>
                <a:cs typeface="Times New Roman" panose="02020603050405020304" pitchFamily="18" charset="0"/>
                <a:sym typeface="+mn-ea"/>
              </a:rPr>
              <a:t>Linear degenaration:</a:t>
            </a:r>
            <a:endParaRPr lang="zh-CN" altLang="en-US"/>
          </a:p>
        </p:txBody>
      </p:sp>
      <p:cxnSp>
        <p:nvCxnSpPr>
          <p:cNvPr id="26" name="直接连接符 25"/>
          <p:cNvCxnSpPr/>
          <p:nvPr/>
        </p:nvCxnSpPr>
        <p:spPr>
          <a:xfrm flipH="1">
            <a:off x="4140200" y="121348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0" name="图片 29"/>
          <p:cNvPicPr>
            <a:picLocks noChangeAspect="1"/>
          </p:cNvPicPr>
          <p:nvPr/>
        </p:nvPicPr>
        <p:blipFill>
          <a:blip r:embed="rId11"/>
          <a:stretch>
            <a:fillRect/>
          </a:stretch>
        </p:blipFill>
        <p:spPr>
          <a:xfrm>
            <a:off x="4217035" y="3148330"/>
            <a:ext cx="2416175" cy="1318260"/>
          </a:xfrm>
          <a:prstGeom prst="rect">
            <a:avLst/>
          </a:prstGeom>
        </p:spPr>
      </p:pic>
      <p:pic>
        <p:nvPicPr>
          <p:cNvPr id="31" name="图片 30"/>
          <p:cNvPicPr>
            <a:picLocks noChangeAspect="1"/>
          </p:cNvPicPr>
          <p:nvPr/>
        </p:nvPicPr>
        <p:blipFill>
          <a:blip r:embed="rId12"/>
          <a:stretch>
            <a:fillRect/>
          </a:stretch>
        </p:blipFill>
        <p:spPr>
          <a:xfrm>
            <a:off x="6654165" y="3017520"/>
            <a:ext cx="2289175" cy="1637030"/>
          </a:xfrm>
          <a:prstGeom prst="rect">
            <a:avLst/>
          </a:prstGeom>
        </p:spPr>
      </p:pic>
      <p:sp>
        <p:nvSpPr>
          <p:cNvPr id="17" name="文本框 16"/>
          <p:cNvSpPr txBox="1"/>
          <p:nvPr/>
        </p:nvSpPr>
        <p:spPr>
          <a:xfrm>
            <a:off x="7549515" y="5372100"/>
            <a:ext cx="1668145" cy="1476375"/>
          </a:xfrm>
          <a:prstGeom prst="rect">
            <a:avLst/>
          </a:prstGeom>
          <a:noFill/>
        </p:spPr>
        <p:txBody>
          <a:bodyPr wrap="square" rtlCol="0" anchor="t">
            <a:spAutoFit/>
          </a:bodyPr>
          <a:lstStyle/>
          <a:p>
            <a:r>
              <a:rPr lang="zh-CN" altLang="en-US" sz="1000"/>
              <a:t>Maimí P, Camanho P P, Mayugo J A, et al. A continuum damage model for composite laminates: Part II – Computational implementation and validation[J]. Mechanics of Materials, 2007, 39(10):909–919.</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06220" y="5284470"/>
            <a:ext cx="2284730" cy="624840"/>
          </a:xfrm>
          <a:prstGeom prst="rect">
            <a:avLst/>
          </a:prstGeom>
        </p:spPr>
      </p:pic>
      <p:pic>
        <p:nvPicPr>
          <p:cNvPr id="3" name="图片 2"/>
          <p:cNvPicPr>
            <a:picLocks noChangeAspect="1"/>
          </p:cNvPicPr>
          <p:nvPr/>
        </p:nvPicPr>
        <p:blipFill>
          <a:blip r:embed="rId4"/>
          <a:stretch>
            <a:fillRect/>
          </a:stretch>
        </p:blipFill>
        <p:spPr>
          <a:xfrm>
            <a:off x="4885055" y="2491740"/>
            <a:ext cx="2429510" cy="1979295"/>
          </a:xfrm>
          <a:prstGeom prst="rect">
            <a:avLst/>
          </a:prstGeom>
        </p:spPr>
      </p:pic>
      <p:pic>
        <p:nvPicPr>
          <p:cNvPr id="6" name="图片 5"/>
          <p:cNvPicPr>
            <a:picLocks noChangeAspect="1"/>
          </p:cNvPicPr>
          <p:nvPr/>
        </p:nvPicPr>
        <p:blipFill>
          <a:blip r:embed="rId5"/>
          <a:stretch>
            <a:fillRect/>
          </a:stretch>
        </p:blipFill>
        <p:spPr>
          <a:xfrm>
            <a:off x="2035175" y="1483360"/>
            <a:ext cx="5074285" cy="741045"/>
          </a:xfrm>
          <a:prstGeom prst="rect">
            <a:avLst/>
          </a:prstGeom>
        </p:spPr>
      </p:pic>
      <p:sp>
        <p:nvSpPr>
          <p:cNvPr id="9" name="文本框 8"/>
          <p:cNvSpPr txBox="1"/>
          <p:nvPr/>
        </p:nvSpPr>
        <p:spPr>
          <a:xfrm>
            <a:off x="784860" y="4669155"/>
            <a:ext cx="7736205" cy="583565"/>
          </a:xfrm>
          <a:prstGeom prst="rect">
            <a:avLst/>
          </a:prstGeom>
          <a:noFill/>
        </p:spPr>
        <p:txBody>
          <a:bodyPr wrap="square" rtlCol="0">
            <a:spAutoFit/>
          </a:bodyPr>
          <a:lstStyle/>
          <a:p>
            <a:r>
              <a:rPr lang="en-US" altLang="zh-CN" sz="1600"/>
              <a:t>shear nonlinearity constitutive relations for the laminates were defined with the Ramberg-Osgood equation:</a:t>
            </a:r>
          </a:p>
        </p:txBody>
      </p:sp>
      <p:sp>
        <p:nvSpPr>
          <p:cNvPr id="10" name="文本框 9"/>
          <p:cNvSpPr txBox="1"/>
          <p:nvPr/>
        </p:nvSpPr>
        <p:spPr>
          <a:xfrm>
            <a:off x="1082675" y="6205220"/>
            <a:ext cx="7736205" cy="275590"/>
          </a:xfrm>
          <a:prstGeom prst="rect">
            <a:avLst/>
          </a:prstGeom>
          <a:noFill/>
        </p:spPr>
        <p:txBody>
          <a:bodyPr wrap="square" rtlCol="0">
            <a:spAutoFit/>
          </a:bodyPr>
          <a:lstStyle/>
          <a:p>
            <a:r>
              <a:rPr lang="en-US" altLang="zh-CN" sz="1200"/>
              <a:t>刘魏光, 余音, 汪海. 考虑剪切非线性的复合材料渐进损伤模型[J]. 上海交通大学学报, 2016, 50(2):194-199.</a:t>
            </a:r>
          </a:p>
        </p:txBody>
      </p:sp>
      <p:pic>
        <p:nvPicPr>
          <p:cNvPr id="11" name="图片 10"/>
          <p:cNvPicPr>
            <a:picLocks noChangeAspect="1"/>
          </p:cNvPicPr>
          <p:nvPr/>
        </p:nvPicPr>
        <p:blipFill>
          <a:blip r:embed="rId6"/>
          <a:stretch>
            <a:fillRect/>
          </a:stretch>
        </p:blipFill>
        <p:spPr>
          <a:xfrm>
            <a:off x="670560" y="2325370"/>
            <a:ext cx="2861310" cy="2145665"/>
          </a:xfrm>
          <a:prstGeom prst="rect">
            <a:avLst/>
          </a:prstGeom>
        </p:spPr>
      </p:pic>
      <p:pic>
        <p:nvPicPr>
          <p:cNvPr id="12" name="图片 11"/>
          <p:cNvPicPr>
            <a:picLocks noChangeAspect="1"/>
          </p:cNvPicPr>
          <p:nvPr/>
        </p:nvPicPr>
        <p:blipFill>
          <a:blip r:embed="rId7"/>
          <a:stretch>
            <a:fillRect/>
          </a:stretch>
        </p:blipFill>
        <p:spPr>
          <a:xfrm>
            <a:off x="4648200" y="5394960"/>
            <a:ext cx="2666365" cy="514350"/>
          </a:xfrm>
          <a:prstGeom prst="rect">
            <a:avLst/>
          </a:prstGeom>
        </p:spPr>
      </p:pic>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Shear Nonlinearity</a:t>
            </a:r>
            <a:endParaRPr lang="en-US" altLang="zh-CN" sz="2400" dirty="0" smtClean="0">
              <a:solidFill>
                <a:schemeClr val="dk1"/>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ags/tag2.xml><?xml version="1.0" encoding="utf-8"?>
<p:tagLst xmlns:a="http://schemas.openxmlformats.org/drawingml/2006/main" xmlns:r="http://schemas.openxmlformats.org/officeDocument/2006/relationships"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121</TotalTime>
  <Words>2928</Words>
  <Application>Microsoft Office PowerPoint</Application>
  <PresentationFormat>全屏显示(4:3)</PresentationFormat>
  <Paragraphs>574</Paragraphs>
  <Slides>31</Slides>
  <Notes>31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31</vt:i4>
      </vt:variant>
    </vt:vector>
  </HeadingPairs>
  <TitlesOfParts>
    <vt:vector size="43" baseType="lpstr">
      <vt:lpstr>黑体</vt:lpstr>
      <vt:lpstr>华文中宋</vt:lpstr>
      <vt:lpstr>楷体</vt:lpstr>
      <vt:lpstr>宋体</vt:lpstr>
      <vt:lpstr>Arial</vt:lpstr>
      <vt:lpstr>Calibri</vt:lpstr>
      <vt:lpstr>Garamond</vt:lpstr>
      <vt:lpstr>Times New Roman</vt:lpstr>
      <vt:lpstr>Wingdings</vt:lpstr>
      <vt:lpstr>Edge</vt:lpstr>
      <vt:lpstr>Equation.KSEE3</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dell</cp:lastModifiedBy>
  <cp:revision>1677</cp:revision>
  <cp:lastPrinted>2113-01-01T00:00:00Z</cp:lastPrinted>
  <dcterms:created xsi:type="dcterms:W3CDTF">2113-01-01T00:00:00Z</dcterms:created>
  <dcterms:modified xsi:type="dcterms:W3CDTF">2018-01-07T07:17:48Z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2052-10.1.0.7106</vt:lpwstr>
  </property>
</Properties>
</file>